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707" autoAdjust="0"/>
  </p:normalViewPr>
  <p:slideViewPr>
    <p:cSldViewPr>
      <p:cViewPr>
        <p:scale>
          <a:sx n="100" d="100"/>
          <a:sy n="100" d="100"/>
        </p:scale>
        <p:origin x="-702" y="4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81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C57435-CAD0-42A8-AACD-85ACC205FC7F}" type="datetimeFigureOut">
              <a:rPr lang="fr-FR" smtClean="0"/>
              <a:pPr/>
              <a:t>30/10/2012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E74024-EA42-4CA8-9F98-502860A1767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EE74024-EA42-4CA8-9F98-502860A1767D}"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EFDC774-C799-49FA-84F3-3C4A4BF535E0}" type="datetimeFigureOut">
              <a:rPr lang="fr-FR" smtClean="0"/>
              <a:pPr/>
              <a:t>30/10/2012</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4F409645-E73D-4F51-AEB8-8AEBA2D8169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EFDC774-C799-49FA-84F3-3C4A4BF535E0}" type="datetimeFigureOut">
              <a:rPr lang="fr-FR" smtClean="0"/>
              <a:pPr/>
              <a:t>30/10/2012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409645-E73D-4F51-AEB8-8AEBA2D8169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EFDC774-C799-49FA-84F3-3C4A4BF535E0}" type="datetimeFigureOut">
              <a:rPr lang="fr-FR" smtClean="0"/>
              <a:pPr/>
              <a:t>30/10/2012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409645-E73D-4F51-AEB8-8AEBA2D8169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EFDC774-C799-49FA-84F3-3C4A4BF535E0}" type="datetimeFigureOut">
              <a:rPr lang="fr-FR" smtClean="0"/>
              <a:pPr/>
              <a:t>30/10/2012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409645-E73D-4F51-AEB8-8AEBA2D8169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EFDC774-C799-49FA-84F3-3C4A4BF535E0}" type="datetimeFigureOut">
              <a:rPr lang="fr-FR" smtClean="0"/>
              <a:pPr/>
              <a:t>30/10/2012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409645-E73D-4F51-AEB8-8AEBA2D8169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EFDC774-C799-49FA-84F3-3C4A4BF535E0}" type="datetimeFigureOut">
              <a:rPr lang="fr-FR" smtClean="0"/>
              <a:pPr/>
              <a:t>30/10/2012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409645-E73D-4F51-AEB8-8AEBA2D8169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EFDC774-C799-49FA-84F3-3C4A4BF535E0}" type="datetimeFigureOut">
              <a:rPr lang="fr-FR" smtClean="0"/>
              <a:pPr/>
              <a:t>30/10/2012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409645-E73D-4F51-AEB8-8AEBA2D8169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EFDC774-C799-49FA-84F3-3C4A4BF535E0}" type="datetimeFigureOut">
              <a:rPr lang="fr-FR" smtClean="0"/>
              <a:pPr/>
              <a:t>30/10/2012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409645-E73D-4F51-AEB8-8AEBA2D8169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EFDC774-C799-49FA-84F3-3C4A4BF535E0}" type="datetimeFigureOut">
              <a:rPr lang="fr-FR" smtClean="0"/>
              <a:pPr/>
              <a:t>30/10/2012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409645-E73D-4F51-AEB8-8AEBA2D8169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EFDC774-C799-49FA-84F3-3C4A4BF535E0}" type="datetimeFigureOut">
              <a:rPr lang="fr-FR" smtClean="0"/>
              <a:pPr/>
              <a:t>30/10/2012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409645-E73D-4F51-AEB8-8AEBA2D8169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EFDC774-C799-49FA-84F3-3C4A4BF535E0}" type="datetimeFigureOut">
              <a:rPr lang="fr-FR" smtClean="0"/>
              <a:pPr/>
              <a:t>30/10/2012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4F409645-E73D-4F51-AEB8-8AEBA2D8169B}"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EFDC774-C799-49FA-84F3-3C4A4BF535E0}" type="datetimeFigureOut">
              <a:rPr lang="fr-FR" smtClean="0"/>
              <a:pPr/>
              <a:t>30/10/2012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F409645-E73D-4F51-AEB8-8AEBA2D8169B}"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smtClean="0">
                <a:solidFill>
                  <a:schemeClr val="bg2"/>
                </a:solidFill>
              </a:rPr>
              <a:t>inscriptions</a:t>
            </a:r>
            <a:endParaRPr lang="fr-FR" dirty="0">
              <a:solidFill>
                <a:schemeClr val="bg2"/>
              </a:solidFill>
            </a:endParaRPr>
          </a:p>
        </p:txBody>
      </p:sp>
      <p:sp>
        <p:nvSpPr>
          <p:cNvPr id="3" name="Sous-titre 2"/>
          <p:cNvSpPr>
            <a:spLocks noGrp="1"/>
          </p:cNvSpPr>
          <p:nvPr>
            <p:ph type="subTitle" idx="1"/>
          </p:nvPr>
        </p:nvSpPr>
        <p:spPr/>
        <p:txBody>
          <a:bodyPr>
            <a:normAutofit lnSpcReduction="10000"/>
          </a:bodyPr>
          <a:lstStyle/>
          <a:p>
            <a:pPr marL="514350" lvl="0" indent="-514350" algn="l">
              <a:buClrTx/>
              <a:buFont typeface="+mj-lt"/>
              <a:buAutoNum type="arabicPeriod"/>
            </a:pPr>
            <a:r>
              <a:rPr lang="fr-FR" sz="2400" dirty="0" smtClean="0">
                <a:solidFill>
                  <a:schemeClr val="bg1"/>
                </a:solidFill>
              </a:rPr>
              <a:t>L’inscription et  ré inscription annuelle de tous les étudiants </a:t>
            </a:r>
          </a:p>
          <a:p>
            <a:pPr marL="514350" lvl="0" indent="-514350" algn="l">
              <a:buClrTx/>
              <a:buFont typeface="+mj-lt"/>
              <a:buAutoNum type="arabicPeriod"/>
            </a:pPr>
            <a:r>
              <a:rPr lang="fr-FR" dirty="0" smtClean="0">
                <a:solidFill>
                  <a:schemeClr val="bg1"/>
                </a:solidFill>
              </a:rPr>
              <a:t>L’inscription </a:t>
            </a:r>
            <a:r>
              <a:rPr lang="fr-FR" dirty="0">
                <a:solidFill>
                  <a:schemeClr val="bg1"/>
                </a:solidFill>
              </a:rPr>
              <a:t>des nouveaux étudiants au </a:t>
            </a:r>
            <a:r>
              <a:rPr lang="fr-FR" dirty="0" smtClean="0">
                <a:solidFill>
                  <a:schemeClr val="bg1"/>
                </a:solidFill>
              </a:rPr>
              <a:t>Master</a:t>
            </a:r>
          </a:p>
          <a:p>
            <a:pPr marL="514350" indent="-514350" algn="l">
              <a:buClrTx/>
              <a:buFont typeface="+mj-lt"/>
              <a:buAutoNum type="arabicPeriod"/>
            </a:pPr>
            <a:r>
              <a:rPr lang="fr-FR" dirty="0" smtClean="0">
                <a:solidFill>
                  <a:schemeClr val="bg1"/>
                </a:solidFill>
              </a:rPr>
              <a:t>La ré inscription annuelle de tous les étudiants</a:t>
            </a:r>
            <a:endParaRPr lang="fr-FR" dirty="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457200" y="1285860"/>
            <a:ext cx="8229600" cy="5038740"/>
          </a:xfrm>
        </p:spPr>
        <p:txBody>
          <a:bodyPr/>
          <a:lstStyle/>
          <a:p>
            <a:pPr>
              <a:buNone/>
            </a:pPr>
            <a:r>
              <a:rPr lang="fr-FR" b="1" u="sng" dirty="0" smtClean="0"/>
              <a:t>Listes des étudiants déclarés en abandon d’études</a:t>
            </a:r>
            <a:endParaRPr lang="fr-FR" dirty="0" smtClean="0"/>
          </a:p>
          <a:p>
            <a:pPr>
              <a:buNone/>
            </a:pPr>
            <a:r>
              <a:rPr lang="fr-FR" dirty="0" smtClean="0"/>
              <a:t>Les listes des étudiants déclarés en abandon d’études, dans chaque Département, sont affichées et transmises, après la fin de chaque semestre, aux services de Scolarité Centrale, pour :</a:t>
            </a:r>
          </a:p>
          <a:p>
            <a:pPr marL="514350" lvl="0" indent="-514350">
              <a:buClrTx/>
              <a:buFont typeface="+mj-lt"/>
              <a:buAutoNum type="arabicPeriod"/>
            </a:pPr>
            <a:r>
              <a:rPr lang="fr-FR" dirty="0" smtClean="0"/>
              <a:t>Mettre à jour la base de données des étudiants inscrits</a:t>
            </a:r>
          </a:p>
          <a:p>
            <a:pPr marL="514350" lvl="0" indent="-514350">
              <a:buClrTx/>
              <a:buFont typeface="+mj-lt"/>
              <a:buAutoNum type="arabicPeriod"/>
            </a:pPr>
            <a:r>
              <a:rPr lang="fr-FR" dirty="0" smtClean="0"/>
              <a:t>Transmettre les listes aux Directions des Œuvres Universitaires</a:t>
            </a:r>
          </a:p>
          <a:p>
            <a:pPr>
              <a:buNone/>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2700" b="1" dirty="0" smtClean="0"/>
              <a:t>Réintégration après abandon des études</a:t>
            </a:r>
            <a:r>
              <a:rPr lang="fr-FR" dirty="0" smtClean="0"/>
              <a:t/>
            </a:r>
            <a:br>
              <a:rPr lang="fr-FR" dirty="0" smtClean="0"/>
            </a:br>
            <a:endParaRPr lang="fr-FR" dirty="0"/>
          </a:p>
        </p:txBody>
      </p:sp>
      <p:sp>
        <p:nvSpPr>
          <p:cNvPr id="3" name="Espace réservé du contenu 2"/>
          <p:cNvSpPr>
            <a:spLocks noGrp="1"/>
          </p:cNvSpPr>
          <p:nvPr>
            <p:ph idx="1"/>
          </p:nvPr>
        </p:nvSpPr>
        <p:spPr>
          <a:xfrm>
            <a:off x="457200" y="1500174"/>
            <a:ext cx="8229600" cy="4824426"/>
          </a:xfrm>
        </p:spPr>
        <p:txBody>
          <a:bodyPr>
            <a:normAutofit fontScale="85000" lnSpcReduction="20000"/>
          </a:bodyPr>
          <a:lstStyle/>
          <a:p>
            <a:pPr>
              <a:buNone/>
            </a:pPr>
            <a:r>
              <a:rPr lang="fr-FR" b="1" u="sng" dirty="0" smtClean="0"/>
              <a:t>Dépôt de la demande :</a:t>
            </a:r>
            <a:endParaRPr lang="fr-FR" dirty="0" smtClean="0"/>
          </a:p>
          <a:p>
            <a:pPr>
              <a:buNone/>
            </a:pPr>
            <a:r>
              <a:rPr lang="fr-FR" dirty="0" smtClean="0"/>
              <a:t>Les demandes de réintégration après un abandon d’études, doivent être déposées, auprès des Départements de rattachement, avant le  01 octobre de chaque année universitaire.</a:t>
            </a:r>
          </a:p>
          <a:p>
            <a:pPr>
              <a:buNone/>
            </a:pPr>
            <a:r>
              <a:rPr lang="fr-FR" b="1" u="sng" dirty="0" smtClean="0"/>
              <a:t>Examen des dossiers :</a:t>
            </a:r>
            <a:endParaRPr lang="fr-FR" dirty="0" smtClean="0"/>
          </a:p>
          <a:p>
            <a:pPr>
              <a:buNone/>
            </a:pPr>
            <a:r>
              <a:rPr lang="fr-FR" dirty="0" smtClean="0"/>
              <a:t>Les dossiers sont examinés, avant la date du 15 octobre, par une commission ad-hoc installée à cet effet par le chef du Département, et comprenant :</a:t>
            </a:r>
          </a:p>
          <a:p>
            <a:pPr lvl="0">
              <a:buNone/>
            </a:pPr>
            <a:r>
              <a:rPr lang="fr-FR" dirty="0" smtClean="0"/>
              <a:t>-des enseignants responsables de parcours de formation</a:t>
            </a:r>
          </a:p>
          <a:p>
            <a:pPr lvl="0">
              <a:buNone/>
            </a:pPr>
            <a:r>
              <a:rPr lang="fr-FR" dirty="0" smtClean="0"/>
              <a:t>-de l’adjoint au chef de Département chargé de la Pédagogie</a:t>
            </a:r>
          </a:p>
          <a:p>
            <a:pPr lvl="0">
              <a:buNone/>
            </a:pPr>
            <a:r>
              <a:rPr lang="fr-FR" dirty="0" smtClean="0"/>
              <a:t>-du responsable de la scolarité du Département.</a:t>
            </a:r>
          </a:p>
          <a:p>
            <a:pPr lvl="0">
              <a:buNone/>
            </a:pPr>
            <a:endParaRPr lang="fr-FR" dirty="0" smtClean="0"/>
          </a:p>
          <a:p>
            <a:pPr>
              <a:buNone/>
            </a:pPr>
            <a:r>
              <a:rPr lang="fr-FR" b="1" dirty="0" smtClean="0">
                <a:solidFill>
                  <a:srgbClr val="FF0000"/>
                </a:solidFill>
              </a:rPr>
              <a:t>Les résultats de l’examen des dossiers sont communiqués par voie d’affichage.</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normAutofit fontScale="77500" lnSpcReduction="20000"/>
          </a:bodyPr>
          <a:lstStyle/>
          <a:p>
            <a:pPr>
              <a:buNone/>
            </a:pPr>
            <a:r>
              <a:rPr lang="fr-FR" b="1" u="sng" dirty="0" smtClean="0"/>
              <a:t>Décision de réintégration :</a:t>
            </a:r>
            <a:endParaRPr lang="fr-FR" dirty="0" smtClean="0"/>
          </a:p>
          <a:p>
            <a:pPr>
              <a:buNone/>
            </a:pPr>
            <a:r>
              <a:rPr lang="fr-FR" dirty="0" smtClean="0"/>
              <a:t>Le chef du Département, et sur la base du </a:t>
            </a:r>
            <a:r>
              <a:rPr lang="fr-FR" dirty="0" err="1" smtClean="0"/>
              <a:t>Procès-Verbal</a:t>
            </a:r>
            <a:r>
              <a:rPr lang="fr-FR" dirty="0" smtClean="0"/>
              <a:t>, de la commission ci-dessus mentionnée, établit, pour chacun des étudiants bénéficiaires, </a:t>
            </a:r>
            <a:r>
              <a:rPr lang="fr-FR" dirty="0" smtClean="0">
                <a:solidFill>
                  <a:srgbClr val="FF0000"/>
                </a:solidFill>
              </a:rPr>
              <a:t>une DECISION DE REINTEGRATION  en double exemplaires. Un exemplaire est remis à l’étudiant et l’autre est classé dans son dossier de cursus universitaire.</a:t>
            </a:r>
          </a:p>
          <a:p>
            <a:pPr>
              <a:buNone/>
            </a:pPr>
            <a:r>
              <a:rPr lang="fr-FR" dirty="0" smtClean="0"/>
              <a:t> </a:t>
            </a:r>
          </a:p>
          <a:p>
            <a:pPr>
              <a:buNone/>
            </a:pPr>
            <a:r>
              <a:rPr lang="fr-FR" b="1" u="sng" dirty="0" smtClean="0"/>
              <a:t>Listes des bénéficiaires</a:t>
            </a:r>
            <a:endParaRPr lang="fr-FR" dirty="0" smtClean="0"/>
          </a:p>
          <a:p>
            <a:pPr>
              <a:buNone/>
            </a:pPr>
            <a:r>
              <a:rPr lang="fr-FR" dirty="0" smtClean="0"/>
              <a:t>Les listes des étudiants bénéficiaires DE LA REINTEGRATION après Abandon d’études, doivent être établies pour chaque Département, et remises avant le 01 novembre de chaque année, aux :</a:t>
            </a:r>
          </a:p>
          <a:p>
            <a:pPr lvl="0">
              <a:buNone/>
            </a:pPr>
            <a:r>
              <a:rPr lang="fr-FR" dirty="0" smtClean="0"/>
              <a:t>- Services centraux du Vice Rectorat chargé des Enseignements en Graduation</a:t>
            </a:r>
          </a:p>
          <a:p>
            <a:pPr lvl="0">
              <a:buNone/>
            </a:pPr>
            <a:r>
              <a:rPr lang="fr-FR" dirty="0" smtClean="0"/>
              <a:t>- Services de scolarités de la Faculté</a:t>
            </a:r>
          </a:p>
          <a:p>
            <a:pPr>
              <a:buNone/>
            </a:pPr>
            <a:r>
              <a:rPr lang="fr-FR" dirty="0" smtClean="0"/>
              <a:t> </a:t>
            </a:r>
          </a:p>
          <a:p>
            <a:pPr>
              <a:buNone/>
            </a:pPr>
            <a:r>
              <a:rPr lang="fr-FR" dirty="0" smtClean="0"/>
              <a:t>Les services centraux du Vice Rectorat se chargent du transfert des listes des bénéficiaires du Congé Académique, aux Directions des Œuvres Universitaires.</a:t>
            </a:r>
          </a:p>
          <a:p>
            <a:pPr>
              <a:buNone/>
            </a:pPr>
            <a:r>
              <a:rPr lang="fr-FR" dirty="0" smtClean="0"/>
              <a:t> </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2700" b="1" dirty="0" smtClean="0"/>
              <a:t>ASSIDUITE</a:t>
            </a:r>
            <a:r>
              <a:rPr lang="fr-FR" dirty="0" smtClean="0"/>
              <a:t/>
            </a:r>
            <a:br>
              <a:rPr lang="fr-FR" dirty="0" smtClean="0"/>
            </a:br>
            <a:endParaRPr lang="fr-FR" dirty="0"/>
          </a:p>
        </p:txBody>
      </p:sp>
      <p:sp>
        <p:nvSpPr>
          <p:cNvPr id="3" name="Espace réservé du contenu 2"/>
          <p:cNvSpPr>
            <a:spLocks noGrp="1"/>
          </p:cNvSpPr>
          <p:nvPr>
            <p:ph idx="1"/>
          </p:nvPr>
        </p:nvSpPr>
        <p:spPr>
          <a:xfrm>
            <a:off x="457200" y="1571612"/>
            <a:ext cx="8229600" cy="4752988"/>
          </a:xfrm>
        </p:spPr>
        <p:txBody>
          <a:bodyPr>
            <a:normAutofit fontScale="77500" lnSpcReduction="20000"/>
          </a:bodyPr>
          <a:lstStyle/>
          <a:p>
            <a:pPr>
              <a:buNone/>
            </a:pPr>
            <a:r>
              <a:rPr lang="fr-FR" dirty="0" smtClean="0"/>
              <a:t>La présence aux séances de Travaux Dirigés (TD) et de Travaux Pratiques (TP)  est obligatoire.</a:t>
            </a:r>
          </a:p>
          <a:p>
            <a:pPr>
              <a:buNone/>
            </a:pPr>
            <a:r>
              <a:rPr lang="fr-FR" dirty="0" smtClean="0"/>
              <a:t>La réglementation de la présence aux séances de cours est laissée à l’appréciation de l’enseignant.</a:t>
            </a:r>
          </a:p>
          <a:p>
            <a:pPr>
              <a:buNone/>
            </a:pPr>
            <a:r>
              <a:rPr lang="fr-FR" b="1" u="sng" dirty="0" smtClean="0"/>
              <a:t>Assise réglementaire :</a:t>
            </a:r>
            <a:endParaRPr lang="fr-FR" dirty="0" smtClean="0"/>
          </a:p>
          <a:p>
            <a:pPr>
              <a:buNone/>
            </a:pPr>
            <a:r>
              <a:rPr lang="fr-FR" dirty="0" smtClean="0"/>
              <a:t>Arrêté 711 du 03/11/2011 :		Art 13, 14, 15, 25, 26, 27, 28</a:t>
            </a:r>
          </a:p>
          <a:p>
            <a:pPr>
              <a:buNone/>
            </a:pPr>
            <a:r>
              <a:rPr lang="fr-FR" b="1" u="sng" dirty="0" smtClean="0"/>
              <a:t>Ce que dit la réglementation</a:t>
            </a:r>
            <a:endParaRPr lang="fr-FR" dirty="0" smtClean="0"/>
          </a:p>
          <a:p>
            <a:pPr>
              <a:buNone/>
            </a:pPr>
            <a:r>
              <a:rPr lang="fr-FR" dirty="0" smtClean="0"/>
              <a:t>L’étudiant qui a cumulé 3 absences injustifiées, 05  absences même justifiées, aux séances de TD d’une même matière pendant un Semestre, est déclaré exclu pour cette matière.</a:t>
            </a:r>
          </a:p>
          <a:p>
            <a:pPr>
              <a:buNone/>
            </a:pPr>
            <a:r>
              <a:rPr lang="fr-FR" dirty="0" smtClean="0"/>
              <a:t>L’absence, non justifiée, à plus de 1/3 des séances de Travaux Pratiques d’une même matière, au cours d’un semestre, entraine l’exclusion de la matière concernée.</a:t>
            </a:r>
          </a:p>
          <a:p>
            <a:pPr>
              <a:buNone/>
            </a:pPr>
            <a:r>
              <a:rPr lang="fr-FR" dirty="0" smtClean="0"/>
              <a:t>La justification d’une absence à une séance de TP ouvre droit à une séance de remplacement, quand les conditions le permettent</a:t>
            </a:r>
          </a:p>
          <a:p>
            <a:pPr>
              <a:buNone/>
            </a:pPr>
            <a:r>
              <a:rPr lang="fr-FR" dirty="0" smtClean="0"/>
              <a:t>L’absence non justifiée à une séance de TP est sanctionnée par la note de 00/20 à la séance concernée.</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8572560" cy="5895996"/>
          </a:xfrm>
        </p:spPr>
        <p:txBody>
          <a:bodyPr>
            <a:normAutofit fontScale="62500" lnSpcReduction="20000"/>
          </a:bodyPr>
          <a:lstStyle/>
          <a:p>
            <a:pPr>
              <a:buNone/>
            </a:pPr>
            <a:endParaRPr lang="fr-FR" b="1" u="sng" dirty="0" smtClean="0"/>
          </a:p>
          <a:p>
            <a:pPr>
              <a:buNone/>
            </a:pPr>
            <a:r>
              <a:rPr lang="fr-FR" b="1" u="sng" dirty="0" smtClean="0"/>
              <a:t>Procédure à suivre :</a:t>
            </a:r>
          </a:p>
          <a:p>
            <a:pPr>
              <a:buNone/>
            </a:pPr>
            <a:endParaRPr lang="fr-FR" dirty="0" smtClean="0"/>
          </a:p>
          <a:p>
            <a:pPr lvl="0">
              <a:buNone/>
            </a:pPr>
            <a:r>
              <a:rPr lang="fr-FR" dirty="0" smtClean="0"/>
              <a:t>Les enseignants de TD et de TP sont tenus d’établir des fiches, de présence des étudiants, pour chaque séance, et de les remettre à intervalles de temps réguliers à l’administration.</a:t>
            </a:r>
          </a:p>
          <a:p>
            <a:pPr>
              <a:buNone/>
            </a:pPr>
            <a:r>
              <a:rPr lang="fr-FR" dirty="0" smtClean="0"/>
              <a:t> </a:t>
            </a:r>
          </a:p>
          <a:p>
            <a:pPr lvl="0">
              <a:buNone/>
            </a:pPr>
            <a:r>
              <a:rPr lang="fr-FR" dirty="0" smtClean="0"/>
              <a:t>Les justificatifs d’absence doivent parvenir à l’administration du Département, </a:t>
            </a:r>
            <a:r>
              <a:rPr lang="fr-FR" dirty="0" smtClean="0">
                <a:solidFill>
                  <a:srgbClr val="FF0000"/>
                </a:solidFill>
              </a:rPr>
              <a:t>avant l’expiration de 03 jours ouvrables à partir de la date de l’absence.</a:t>
            </a:r>
          </a:p>
          <a:p>
            <a:pPr>
              <a:buNone/>
            </a:pPr>
            <a:r>
              <a:rPr lang="fr-FR" dirty="0" smtClean="0"/>
              <a:t> </a:t>
            </a:r>
          </a:p>
          <a:p>
            <a:pPr lvl="0">
              <a:buNone/>
            </a:pPr>
            <a:r>
              <a:rPr lang="fr-FR" dirty="0" smtClean="0"/>
              <a:t>L’administration, rend compte, lors de chaque séance du Comité Pédagogique (CP), de la situation des absences des étudiants à toutes les matières. </a:t>
            </a:r>
            <a:r>
              <a:rPr lang="fr-FR" dirty="0" smtClean="0">
                <a:solidFill>
                  <a:srgbClr val="FF0000"/>
                </a:solidFill>
              </a:rPr>
              <a:t>Le CP fait état, dans ses PV, de la liste des étudiants proposés à l’exclusion pour cause d’absences répétées aux séances de TD et/ou de TP.</a:t>
            </a:r>
          </a:p>
          <a:p>
            <a:pPr>
              <a:buNone/>
            </a:pPr>
            <a:r>
              <a:rPr lang="fr-FR" dirty="0" smtClean="0"/>
              <a:t> </a:t>
            </a:r>
          </a:p>
          <a:p>
            <a:pPr lvl="0">
              <a:buNone/>
            </a:pPr>
            <a:r>
              <a:rPr lang="fr-FR" dirty="0" smtClean="0">
                <a:solidFill>
                  <a:srgbClr val="FF0000"/>
                </a:solidFill>
              </a:rPr>
              <a:t>L’administration, au vu du PV du CP, prononce l’exclusion des étudiants concernés, et publie les liste de ces derniers par voie d’affichage.</a:t>
            </a:r>
          </a:p>
          <a:p>
            <a:pPr>
              <a:buNone/>
            </a:pPr>
            <a:r>
              <a:rPr lang="fr-FR" dirty="0" smtClean="0">
                <a:solidFill>
                  <a:srgbClr val="FF0000"/>
                </a:solidFill>
              </a:rPr>
              <a:t> </a:t>
            </a:r>
          </a:p>
          <a:p>
            <a:pPr lvl="0">
              <a:buNone/>
            </a:pPr>
            <a:r>
              <a:rPr lang="fr-FR" dirty="0" smtClean="0"/>
              <a:t>Les étudiants ont le droit de déposer un recours dans la limite de 72 heures suivants la date d’affichage des résultats.  Dans l’affichage des résultats, le Département doit indiquer la mention :</a:t>
            </a:r>
          </a:p>
          <a:p>
            <a:pPr>
              <a:buNone/>
            </a:pPr>
            <a:r>
              <a:rPr lang="fr-FR" b="1" i="1" dirty="0" smtClean="0"/>
              <a:t>	«  Les recours sont recevables avant la date : …….. (Indiquer date et heure)…. »</a:t>
            </a:r>
            <a:endParaRPr lang="fr-FR" dirty="0" smtClean="0"/>
          </a:p>
          <a:p>
            <a:pPr>
              <a:buNone/>
            </a:pPr>
            <a:r>
              <a:rPr lang="fr-FR" dirty="0" smtClean="0"/>
              <a:t> </a:t>
            </a:r>
          </a:p>
          <a:p>
            <a:pPr>
              <a:buNone/>
            </a:pPr>
            <a:r>
              <a:rPr lang="fr-FR" b="1" i="1" dirty="0" smtClean="0">
                <a:solidFill>
                  <a:srgbClr val="FF0000"/>
                </a:solidFill>
              </a:rPr>
              <a:t>Dans tous les cas, une synthèse globale des absences aux TD/TP, doit être établie au moins 15 jours avant les sessions d’examens.</a:t>
            </a:r>
            <a:endParaRPr lang="fr-FR" b="1" dirty="0" smtClean="0">
              <a:solidFill>
                <a:srgbClr val="FF0000"/>
              </a:solidFill>
            </a:endParaRPr>
          </a:p>
          <a:p>
            <a:pPr>
              <a:buNone/>
            </a:pPr>
            <a:r>
              <a:rPr lang="fr-FR" dirty="0" smtClean="0">
                <a:solidFill>
                  <a:srgbClr val="FF0000"/>
                </a:solidFill>
              </a:rPr>
              <a:t> </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lstStyle/>
          <a:p>
            <a:pPr>
              <a:buNone/>
            </a:pPr>
            <a:r>
              <a:rPr lang="fr-FR" b="1" u="sng" dirty="0" smtClean="0"/>
              <a:t>Incidence sur les Délibérations</a:t>
            </a:r>
            <a:endParaRPr lang="fr-FR" dirty="0" smtClean="0"/>
          </a:p>
          <a:p>
            <a:pPr>
              <a:buNone/>
            </a:pPr>
            <a:r>
              <a:rPr lang="fr-FR" dirty="0" smtClean="0"/>
              <a:t>L’exclusion de la matière, empêche le calcul de la note de la matière. Elle empêche le calcul de la moyenne de l’UE, du Semestre et de l’année. </a:t>
            </a:r>
            <a:r>
              <a:rPr lang="fr-FR" dirty="0" smtClean="0">
                <a:solidFill>
                  <a:srgbClr val="FF0000"/>
                </a:solidFill>
              </a:rPr>
              <a:t>De ce fait, l’étudiant(e) exclu(e) d’une matière, perd le bénéfice de la compensation dans l’UE, dans le Semestre et dans l’année.</a:t>
            </a:r>
          </a:p>
          <a:p>
            <a:pPr>
              <a:buNone/>
            </a:pPr>
            <a:r>
              <a:rPr lang="fr-FR" dirty="0" smtClean="0"/>
              <a:t>	Toutefois, il garde le bénéfice de toutes les UE (acquise par 10 ou par compensation), et des matières acquises.</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ormAutofit/>
          </a:bodyPr>
          <a:lstStyle/>
          <a:p>
            <a:pPr algn="ctr"/>
            <a:r>
              <a:rPr lang="fr-FR" sz="2400" b="1" dirty="0" smtClean="0"/>
              <a:t>LES EXAMENS</a:t>
            </a:r>
            <a:endParaRPr lang="fr-FR" sz="2400" b="1" dirty="0"/>
          </a:p>
        </p:txBody>
      </p:sp>
      <p:sp>
        <p:nvSpPr>
          <p:cNvPr id="3" name="Espace réservé du contenu 2"/>
          <p:cNvSpPr>
            <a:spLocks noGrp="1"/>
          </p:cNvSpPr>
          <p:nvPr>
            <p:ph idx="1"/>
          </p:nvPr>
        </p:nvSpPr>
        <p:spPr>
          <a:xfrm>
            <a:off x="457200" y="1357298"/>
            <a:ext cx="8229600" cy="4967302"/>
          </a:xfrm>
        </p:spPr>
        <p:txBody>
          <a:bodyPr>
            <a:normAutofit fontScale="77500" lnSpcReduction="20000"/>
          </a:bodyPr>
          <a:lstStyle/>
          <a:p>
            <a:pPr>
              <a:buNone/>
            </a:pPr>
            <a:r>
              <a:rPr lang="fr-FR" dirty="0" smtClean="0"/>
              <a:t>Cette partie concerne :</a:t>
            </a:r>
          </a:p>
          <a:p>
            <a:pPr marL="514350" lvl="0" indent="-514350">
              <a:buClrTx/>
              <a:buFont typeface="+mj-lt"/>
              <a:buAutoNum type="arabicPeriod"/>
            </a:pPr>
            <a:r>
              <a:rPr lang="fr-FR" dirty="0" smtClean="0"/>
              <a:t>Les différents types d’évaluation</a:t>
            </a:r>
          </a:p>
          <a:p>
            <a:pPr marL="514350" lvl="0" indent="-514350">
              <a:buClrTx/>
              <a:buFont typeface="+mj-lt"/>
              <a:buAutoNum type="arabicPeriod"/>
            </a:pPr>
            <a:r>
              <a:rPr lang="fr-FR" dirty="0" smtClean="0"/>
              <a:t>Programmation des examens</a:t>
            </a:r>
          </a:p>
          <a:p>
            <a:pPr marL="514350" lvl="0" indent="-514350">
              <a:buClrTx/>
              <a:buFont typeface="+mj-lt"/>
              <a:buAutoNum type="arabicPeriod"/>
            </a:pPr>
            <a:r>
              <a:rPr lang="fr-FR" dirty="0" smtClean="0"/>
              <a:t>Surveillance des examens</a:t>
            </a:r>
          </a:p>
          <a:p>
            <a:pPr marL="514350" lvl="0" indent="-514350">
              <a:buClrTx/>
              <a:buFont typeface="+mj-lt"/>
              <a:buAutoNum type="arabicPeriod"/>
            </a:pPr>
            <a:r>
              <a:rPr lang="fr-FR" dirty="0" smtClean="0"/>
              <a:t>Les absences aux examens</a:t>
            </a:r>
          </a:p>
          <a:p>
            <a:pPr marL="514350" lvl="0" indent="-514350">
              <a:buClrTx/>
              <a:buFont typeface="+mj-lt"/>
              <a:buAutoNum type="arabicPeriod"/>
            </a:pPr>
            <a:r>
              <a:rPr lang="fr-FR" dirty="0" smtClean="0"/>
              <a:t>Correction des copies</a:t>
            </a:r>
          </a:p>
          <a:p>
            <a:pPr marL="514350" lvl="0" indent="-514350">
              <a:buClrTx/>
              <a:buFont typeface="+mj-lt"/>
              <a:buAutoNum type="arabicPeriod"/>
            </a:pPr>
            <a:r>
              <a:rPr lang="fr-FR" dirty="0" smtClean="0"/>
              <a:t>Consultations des copies et contre correction</a:t>
            </a:r>
          </a:p>
          <a:p>
            <a:pPr marL="514350" lvl="0" indent="-514350">
              <a:buClrTx/>
              <a:buFont typeface="+mj-lt"/>
              <a:buAutoNum type="arabicPeriod"/>
            </a:pPr>
            <a:r>
              <a:rPr lang="fr-FR" dirty="0" smtClean="0"/>
              <a:t>Remise des notes et archivage des copies</a:t>
            </a:r>
          </a:p>
          <a:p>
            <a:pPr>
              <a:buClrTx/>
              <a:buNone/>
            </a:pPr>
            <a:r>
              <a:rPr lang="fr-FR" b="1" dirty="0" smtClean="0"/>
              <a:t> </a:t>
            </a:r>
            <a:endParaRPr lang="fr-FR" dirty="0" smtClean="0"/>
          </a:p>
          <a:p>
            <a:pPr>
              <a:buNone/>
            </a:pPr>
            <a:r>
              <a:rPr lang="fr-FR" b="1" u="sng" dirty="0" smtClean="0"/>
              <a:t>Assise réglementaire :</a:t>
            </a:r>
            <a:endParaRPr lang="fr-FR" dirty="0" smtClean="0"/>
          </a:p>
          <a:p>
            <a:pPr>
              <a:buNone/>
            </a:pPr>
            <a:r>
              <a:rPr lang="fr-FR" dirty="0" smtClean="0"/>
              <a:t> </a:t>
            </a:r>
          </a:p>
          <a:p>
            <a:pPr>
              <a:buNone/>
            </a:pPr>
            <a:r>
              <a:rPr lang="fr-FR" dirty="0" smtClean="0"/>
              <a:t> </a:t>
            </a:r>
          </a:p>
          <a:p>
            <a:pPr>
              <a:buNone/>
            </a:pPr>
            <a:r>
              <a:rPr lang="fr-FR" dirty="0" smtClean="0"/>
              <a:t>	Arrêté 711 du 03 / 11 / 2011, articles  18, 19, 20, 21, 22, 23, 29, 30, 31, 35, 36,</a:t>
            </a:r>
          </a:p>
          <a:p>
            <a:pPr>
              <a:buNone/>
            </a:pPr>
            <a:r>
              <a:rPr lang="fr-FR" dirty="0" smtClean="0"/>
              <a:t>                                                                37, 38, 39, 40, 41, 42, 45</a:t>
            </a:r>
          </a:p>
          <a:p>
            <a:pPr>
              <a:buNone/>
            </a:pPr>
            <a:r>
              <a:rPr lang="fr-FR" dirty="0" smtClean="0"/>
              <a:t>	Arrêté 712 du 03 / 11 / 2011, articles 18, 19, 20, 21, 22, 23, 26</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fontScale="70000" lnSpcReduction="20000"/>
          </a:bodyPr>
          <a:lstStyle/>
          <a:p>
            <a:pPr lvl="0">
              <a:buNone/>
            </a:pPr>
            <a:r>
              <a:rPr lang="fr-FR" sz="2800" b="1" dirty="0" smtClean="0"/>
              <a:t>Les différents types d’évaluation</a:t>
            </a:r>
            <a:endParaRPr lang="fr-FR" sz="1400" dirty="0" smtClean="0"/>
          </a:p>
          <a:p>
            <a:pPr>
              <a:buNone/>
            </a:pPr>
            <a:r>
              <a:rPr lang="fr-FR" sz="2800" dirty="0" smtClean="0"/>
              <a:t>Toutes les activités pédagogiques suivies par les étudiants, sont soumises à évaluation.</a:t>
            </a:r>
            <a:endParaRPr lang="fr-FR" sz="3600" dirty="0" smtClean="0"/>
          </a:p>
          <a:p>
            <a:pPr>
              <a:buNone/>
            </a:pPr>
            <a:r>
              <a:rPr lang="fr-FR" sz="2800" b="1" i="1" dirty="0" smtClean="0"/>
              <a:t>L’article 18 de l’arrêté 712 du 03/11/2011, précise :</a:t>
            </a:r>
            <a:endParaRPr lang="fr-FR" sz="3600" dirty="0" smtClean="0"/>
          </a:p>
          <a:p>
            <a:pPr>
              <a:buNone/>
            </a:pPr>
            <a:r>
              <a:rPr lang="fr-FR" sz="2800" i="1" dirty="0" smtClean="0"/>
              <a:t>« Les aptitudes et l’acquisition des connaissances, concernant chaque Unité d’enseignement, sont appréciées semestriellement soit par un contrôle continu et régulier soit par un examen final soit par les deux modes combinés. Le mode de contrôle continu et régulier fait l’objet autant que possible d’une application particulière. »</a:t>
            </a:r>
            <a:endParaRPr lang="fr-FR" sz="3600" dirty="0" smtClean="0"/>
          </a:p>
          <a:p>
            <a:pPr>
              <a:buNone/>
            </a:pPr>
            <a:r>
              <a:rPr lang="fr-FR" sz="2800" b="1" i="1" dirty="0" smtClean="0"/>
              <a:t>Tandis que l’article 20 du même arrêté stipule:</a:t>
            </a:r>
            <a:endParaRPr lang="fr-FR" sz="3600" dirty="0" smtClean="0"/>
          </a:p>
          <a:p>
            <a:pPr>
              <a:buNone/>
            </a:pPr>
            <a:r>
              <a:rPr lang="fr-FR" sz="2800" i="1" dirty="0" smtClean="0"/>
              <a:t>	«  L’évaluation de l’étudiant porte, selon le parcours de formation, sur</a:t>
            </a:r>
            <a:endParaRPr lang="fr-FR" sz="3600" dirty="0" smtClean="0"/>
          </a:p>
          <a:p>
            <a:pPr lvl="2">
              <a:buClrTx/>
            </a:pPr>
            <a:r>
              <a:rPr lang="fr-FR" sz="2400" i="1" dirty="0" smtClean="0"/>
              <a:t>Les enseignements</a:t>
            </a:r>
            <a:endParaRPr lang="fr-FR" sz="3200" dirty="0" smtClean="0"/>
          </a:p>
          <a:p>
            <a:pPr lvl="2">
              <a:buClrTx/>
            </a:pPr>
            <a:r>
              <a:rPr lang="fr-FR" sz="2400" i="1" dirty="0" smtClean="0"/>
              <a:t>Les Travaux  Pratiques</a:t>
            </a:r>
            <a:endParaRPr lang="fr-FR" sz="3200" dirty="0" smtClean="0"/>
          </a:p>
          <a:p>
            <a:pPr lvl="2">
              <a:buClrTx/>
            </a:pPr>
            <a:r>
              <a:rPr lang="fr-FR" sz="2400" i="1" dirty="0" smtClean="0"/>
              <a:t>Les travaux dirigés</a:t>
            </a:r>
            <a:endParaRPr lang="fr-FR" sz="3200" dirty="0" smtClean="0"/>
          </a:p>
          <a:p>
            <a:pPr lvl="2">
              <a:buClrTx/>
            </a:pPr>
            <a:r>
              <a:rPr lang="fr-FR" sz="2400" i="1" dirty="0" smtClean="0"/>
              <a:t>Les sorties sur le terrain</a:t>
            </a:r>
            <a:endParaRPr lang="fr-FR" sz="3200" dirty="0" smtClean="0"/>
          </a:p>
          <a:p>
            <a:pPr lvl="2">
              <a:buClrTx/>
            </a:pPr>
            <a:r>
              <a:rPr lang="fr-FR" sz="2400" i="1" dirty="0" smtClean="0"/>
              <a:t>Les stages pratiques</a:t>
            </a:r>
            <a:endParaRPr lang="fr-FR" sz="3200" dirty="0" smtClean="0"/>
          </a:p>
          <a:p>
            <a:pPr lvl="2">
              <a:buClrTx/>
            </a:pPr>
            <a:r>
              <a:rPr lang="fr-FR" sz="2400" i="1" dirty="0" smtClean="0"/>
              <a:t>Les séminaires</a:t>
            </a:r>
            <a:endParaRPr lang="fr-FR" sz="3200" dirty="0" smtClean="0"/>
          </a:p>
          <a:p>
            <a:pPr lvl="2">
              <a:buClrTx/>
            </a:pPr>
            <a:r>
              <a:rPr lang="fr-FR" sz="2400" i="1" dirty="0" smtClean="0"/>
              <a:t>Le travail personnel »</a:t>
            </a:r>
            <a:endParaRPr lang="fr-FR" sz="3200" dirty="0" smtClean="0"/>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normAutofit fontScale="62500" lnSpcReduction="20000"/>
          </a:bodyPr>
          <a:lstStyle/>
          <a:p>
            <a:pPr>
              <a:buNone/>
            </a:pPr>
            <a:r>
              <a:rPr lang="fr-FR" dirty="0" smtClean="0"/>
              <a:t> </a:t>
            </a:r>
          </a:p>
          <a:p>
            <a:pPr>
              <a:buNone/>
            </a:pPr>
            <a:r>
              <a:rPr lang="fr-FR" b="1" dirty="0" smtClean="0"/>
              <a:t> </a:t>
            </a:r>
            <a:endParaRPr lang="fr-FR" dirty="0" smtClean="0"/>
          </a:p>
          <a:p>
            <a:pPr>
              <a:buNone/>
            </a:pPr>
            <a:r>
              <a:rPr lang="fr-FR" b="1" u="sng" dirty="0" smtClean="0"/>
              <a:t>Programmation</a:t>
            </a:r>
            <a:endParaRPr lang="fr-FR" dirty="0" smtClean="0"/>
          </a:p>
          <a:p>
            <a:pPr>
              <a:buNone/>
            </a:pPr>
            <a:r>
              <a:rPr lang="fr-FR" b="1" dirty="0" smtClean="0"/>
              <a:t> </a:t>
            </a:r>
            <a:endParaRPr lang="fr-FR" dirty="0" smtClean="0"/>
          </a:p>
          <a:p>
            <a:pPr lvl="0">
              <a:buNone/>
            </a:pPr>
            <a:r>
              <a:rPr lang="fr-FR" dirty="0" smtClean="0"/>
              <a:t>Les évaluations programmées dans le cadre du Contrôle Continu sont laissées à l’appréciation des enseignants.</a:t>
            </a:r>
          </a:p>
          <a:p>
            <a:pPr>
              <a:buNone/>
            </a:pPr>
            <a:r>
              <a:rPr lang="fr-FR" dirty="0" smtClean="0"/>
              <a:t> </a:t>
            </a:r>
          </a:p>
          <a:p>
            <a:pPr lvl="0">
              <a:buNone/>
            </a:pPr>
            <a:r>
              <a:rPr lang="fr-FR" dirty="0" smtClean="0"/>
              <a:t>La programmation des examens finaux  relève de la coordination entre :</a:t>
            </a:r>
          </a:p>
          <a:p>
            <a:pPr>
              <a:buNone/>
            </a:pPr>
            <a:r>
              <a:rPr lang="fr-FR" dirty="0" smtClean="0"/>
              <a:t> </a:t>
            </a:r>
          </a:p>
          <a:p>
            <a:pPr lvl="0">
              <a:buNone/>
            </a:pPr>
            <a:r>
              <a:rPr lang="fr-FR" dirty="0" smtClean="0"/>
              <a:t>-Les équipes de formation</a:t>
            </a:r>
          </a:p>
          <a:p>
            <a:pPr lvl="0">
              <a:buNone/>
            </a:pPr>
            <a:r>
              <a:rPr lang="fr-FR" dirty="0" smtClean="0"/>
              <a:t>-L’administration</a:t>
            </a:r>
          </a:p>
          <a:p>
            <a:pPr lvl="0">
              <a:buNone/>
            </a:pPr>
            <a:r>
              <a:rPr lang="fr-FR" dirty="0" smtClean="0"/>
              <a:t>-Les représentants des étudiants</a:t>
            </a:r>
          </a:p>
          <a:p>
            <a:pPr>
              <a:buNone/>
            </a:pPr>
            <a:r>
              <a:rPr lang="fr-FR" dirty="0" smtClean="0"/>
              <a:t> </a:t>
            </a:r>
          </a:p>
          <a:p>
            <a:pPr>
              <a:buNone/>
            </a:pPr>
            <a:r>
              <a:rPr lang="fr-FR" dirty="0" smtClean="0"/>
              <a:t>Le Comité Pédagogique du Semestre est le lieu privilégié pour la coordination. Il fait le point sur les enseignements réalisés au cours du semestre par les différentes équipes chargées des matières et des UE, les valide et donne son avis sur la programmation des examens finaux.</a:t>
            </a:r>
          </a:p>
          <a:p>
            <a:pPr>
              <a:buNone/>
            </a:pPr>
            <a:r>
              <a:rPr lang="fr-FR" dirty="0" smtClean="0"/>
              <a:t> </a:t>
            </a:r>
          </a:p>
          <a:p>
            <a:pPr>
              <a:buNone/>
            </a:pPr>
            <a:r>
              <a:rPr lang="fr-FR" dirty="0" smtClean="0"/>
              <a:t>Une fois le planning des contrôles adopté par les Comités pédagogiques, le Chef du Département prend toutes dispositions, notamment en matière de mobilisation des enseignants et des locaux, à même de permettre la réalisation des examens dans les meilleures conditions.</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38806"/>
          </a:xfrm>
        </p:spPr>
        <p:txBody>
          <a:bodyPr>
            <a:normAutofit/>
          </a:bodyPr>
          <a:lstStyle/>
          <a:p>
            <a:pPr lvl="0">
              <a:buNone/>
            </a:pPr>
            <a:r>
              <a:rPr lang="fr-FR" b="1" u="sng" dirty="0" smtClean="0"/>
              <a:t>Surveillance des examens</a:t>
            </a:r>
            <a:endParaRPr lang="fr-FR" dirty="0" smtClean="0"/>
          </a:p>
          <a:p>
            <a:pPr>
              <a:buNone/>
            </a:pPr>
            <a:r>
              <a:rPr lang="fr-FR" dirty="0" smtClean="0"/>
              <a:t> </a:t>
            </a:r>
          </a:p>
          <a:p>
            <a:pPr>
              <a:buNone/>
            </a:pPr>
            <a:r>
              <a:rPr lang="fr-FR" dirty="0" smtClean="0"/>
              <a:t>La surveillance des examens fait l’objet d’une planification et d’un suivi rigoureux par le chef de Département.</a:t>
            </a:r>
          </a:p>
          <a:p>
            <a:pPr>
              <a:buNone/>
            </a:pPr>
            <a:r>
              <a:rPr lang="fr-FR" dirty="0" smtClean="0">
                <a:solidFill>
                  <a:srgbClr val="FF0000"/>
                </a:solidFill>
              </a:rPr>
              <a:t>Tous les enseignants sont concernés par la coordination et la surveillance des examens.</a:t>
            </a:r>
          </a:p>
          <a:p>
            <a:pPr>
              <a:buNone/>
            </a:pPr>
            <a:r>
              <a:rPr lang="fr-FR" dirty="0" smtClean="0">
                <a:solidFill>
                  <a:srgbClr val="FF0000"/>
                </a:solidFill>
              </a:rPr>
              <a:t> </a:t>
            </a:r>
          </a:p>
          <a:p>
            <a:pPr>
              <a:buNone/>
            </a:pPr>
            <a:r>
              <a:rPr lang="fr-FR" b="1" u="sng" dirty="0" smtClean="0"/>
              <a:t>Assise réglementaire:</a:t>
            </a:r>
            <a:endParaRPr lang="fr-FR" dirty="0" smtClean="0"/>
          </a:p>
          <a:p>
            <a:pPr>
              <a:buNone/>
            </a:pPr>
            <a:r>
              <a:rPr lang="fr-FR" b="1" dirty="0" smtClean="0"/>
              <a:t> Arrêté 711 du 03/11/2011:   Art. 18,19,20,21,22,23.</a:t>
            </a:r>
            <a:endParaRPr lang="fr-FR" dirty="0" smtClean="0"/>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2700" b="1" dirty="0" smtClean="0"/>
              <a:t>L’inscription et  ré inscription annuelle de tous les étudiants</a:t>
            </a:r>
            <a:r>
              <a:rPr lang="fr-FR" sz="3200" dirty="0" smtClean="0"/>
              <a:t/>
            </a:r>
            <a:br>
              <a:rPr lang="fr-FR" sz="3200" dirty="0" smtClean="0"/>
            </a:br>
            <a:r>
              <a:rPr lang="fr-FR" sz="3200" dirty="0" smtClean="0"/>
              <a:t/>
            </a:r>
            <a:br>
              <a:rPr lang="fr-FR" sz="3200" dirty="0" smtClean="0"/>
            </a:br>
            <a:endParaRPr lang="fr-FR" sz="3200" dirty="0"/>
          </a:p>
        </p:txBody>
      </p:sp>
      <p:sp>
        <p:nvSpPr>
          <p:cNvPr id="3" name="Espace réservé du contenu 2"/>
          <p:cNvSpPr>
            <a:spLocks noGrp="1"/>
          </p:cNvSpPr>
          <p:nvPr>
            <p:ph idx="1"/>
          </p:nvPr>
        </p:nvSpPr>
        <p:spPr>
          <a:xfrm>
            <a:off x="500034" y="1857364"/>
            <a:ext cx="8229600" cy="4389120"/>
          </a:xfrm>
        </p:spPr>
        <p:txBody>
          <a:bodyPr>
            <a:normAutofit fontScale="62500" lnSpcReduction="20000"/>
          </a:bodyPr>
          <a:lstStyle/>
          <a:p>
            <a:r>
              <a:rPr lang="fr-FR" b="1" u="sng" dirty="0" smtClean="0"/>
              <a:t>Assise réglementaire</a:t>
            </a:r>
            <a:endParaRPr lang="fr-FR" dirty="0" smtClean="0"/>
          </a:p>
          <a:p>
            <a:pPr>
              <a:buNone/>
            </a:pPr>
            <a:r>
              <a:rPr lang="fr-FR" dirty="0" smtClean="0"/>
              <a:t>       La réglementation en matière de gestion des différents aspects liés à l’inscription et à la ré inscription des étudiants, est contenue dans les arrêtés n° 711 et 712 du 03 novembre 2011, notamment en leurs articles :</a:t>
            </a:r>
          </a:p>
          <a:p>
            <a:pPr>
              <a:buNone/>
            </a:pPr>
            <a:r>
              <a:rPr lang="fr-FR" dirty="0" smtClean="0"/>
              <a:t> </a:t>
            </a:r>
          </a:p>
          <a:p>
            <a:r>
              <a:rPr lang="fr-FR" b="1" u="sng" dirty="0" smtClean="0"/>
              <a:t>Arrêté 711 :</a:t>
            </a:r>
            <a:r>
              <a:rPr lang="fr-FR" dirty="0" smtClean="0"/>
              <a:t>		articles 2, 3, 4, 5, 6, 7, 8, 9, 10, 32, 33 et 34</a:t>
            </a:r>
          </a:p>
          <a:p>
            <a:r>
              <a:rPr lang="fr-FR" b="1" u="sng" dirty="0" smtClean="0"/>
              <a:t>Arrêté 712 :</a:t>
            </a:r>
            <a:r>
              <a:rPr lang="fr-FR" dirty="0" smtClean="0"/>
              <a:t>		articles 10, 11 et 12</a:t>
            </a:r>
          </a:p>
          <a:p>
            <a:pPr>
              <a:buNone/>
            </a:pPr>
            <a:r>
              <a:rPr lang="fr-FR" dirty="0" smtClean="0"/>
              <a:t> </a:t>
            </a:r>
          </a:p>
          <a:p>
            <a:r>
              <a:rPr lang="fr-FR" b="1" dirty="0" smtClean="0"/>
              <a:t>Réinscriptions annuelles</a:t>
            </a:r>
            <a:r>
              <a:rPr lang="fr-FR" dirty="0" smtClean="0"/>
              <a:t> </a:t>
            </a:r>
          </a:p>
          <a:p>
            <a:r>
              <a:rPr lang="fr-FR" dirty="0" smtClean="0"/>
              <a:t>L’étudiant est tenu de prendre une </a:t>
            </a:r>
            <a:r>
              <a:rPr lang="fr-FR" b="1" i="1" dirty="0" smtClean="0"/>
              <a:t>INSCRIPTION PEDAGOGIQUE</a:t>
            </a:r>
            <a:r>
              <a:rPr lang="fr-FR" dirty="0" smtClean="0"/>
              <a:t> pour chaque année universitaire.</a:t>
            </a:r>
          </a:p>
          <a:p>
            <a:r>
              <a:rPr lang="fr-FR" dirty="0" smtClean="0"/>
              <a:t>L’inscription pédagogique est de la responsabilité des Départements pédagogiques.</a:t>
            </a:r>
          </a:p>
          <a:p>
            <a:endParaRPr lang="fr-FR" dirty="0" smtClean="0"/>
          </a:p>
          <a:p>
            <a:r>
              <a:rPr lang="fr-FR" b="1" u="sng" dirty="0" smtClean="0"/>
              <a:t>Attention :</a:t>
            </a:r>
            <a:r>
              <a:rPr lang="fr-FR" dirty="0" smtClean="0"/>
              <a:t>	</a:t>
            </a:r>
            <a:r>
              <a:rPr lang="fr-FR" b="1" i="1" dirty="0" smtClean="0"/>
              <a:t>l’étudiant ne peut s’inscrire simultanément à plusieurs formations universitaires, et ce quelque soit le nombre de baccalauréats obtenus.</a:t>
            </a:r>
            <a:r>
              <a:rPr lang="fr-FR" b="1" dirty="0" smtClean="0"/>
              <a:t/>
            </a:r>
            <a:br>
              <a:rPr lang="fr-FR" b="1" dirty="0" smtClean="0"/>
            </a:br>
            <a:endParaRPr lang="fr-FR" dirty="0" smtClean="0"/>
          </a:p>
          <a:p>
            <a:endParaRPr lang="fr-FR"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38806"/>
          </a:xfrm>
        </p:spPr>
        <p:txBody>
          <a:bodyPr/>
          <a:lstStyle/>
          <a:p>
            <a:r>
              <a:rPr lang="fr-FR" b="1" u="sng" dirty="0" smtClean="0"/>
              <a:t>Correction des copies - Consultations des copies et contre correction - Remise des notes et des copies d’examen</a:t>
            </a:r>
          </a:p>
          <a:p>
            <a:endParaRPr lang="fr-FR" b="1" u="sng" dirty="0" smtClean="0"/>
          </a:p>
          <a:p>
            <a:pPr>
              <a:buNone/>
            </a:pPr>
            <a:r>
              <a:rPr lang="fr-FR" b="1" u="sng" dirty="0" smtClean="0"/>
              <a:t>Assise réglementaire:</a:t>
            </a:r>
            <a:endParaRPr lang="fr-FR" dirty="0" smtClean="0"/>
          </a:p>
          <a:p>
            <a:pPr>
              <a:buNone/>
            </a:pPr>
            <a:r>
              <a:rPr lang="fr-FR" b="1" dirty="0" smtClean="0"/>
              <a:t> Arrêté 711 du 03/11/2011 : Art.35,36,37,38,39,40,41,42.</a:t>
            </a:r>
            <a:endParaRPr lang="fr-FR" dirty="0" smtClean="0"/>
          </a:p>
          <a:p>
            <a:pPr>
              <a:buNone/>
            </a:pPr>
            <a:r>
              <a:rPr lang="fr-FR" b="1" dirty="0" smtClean="0"/>
              <a:t>Arrêté 712 du 03/11/2011 : Art.21,22.</a:t>
            </a:r>
            <a:endParaRPr lang="fr-FR" b="1" u="sng" dirty="0" smtClean="0"/>
          </a:p>
          <a:p>
            <a:pPr>
              <a:buNone/>
            </a:pP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15106"/>
          </a:xfrm>
        </p:spPr>
        <p:txBody>
          <a:bodyPr>
            <a:normAutofit lnSpcReduction="10000"/>
          </a:bodyPr>
          <a:lstStyle/>
          <a:p>
            <a:pPr marL="514350" indent="-514350">
              <a:buNone/>
            </a:pPr>
            <a:r>
              <a:rPr lang="fr-FR" sz="2800" b="1" u="sng" dirty="0" smtClean="0"/>
              <a:t>Procédures à adopter</a:t>
            </a:r>
            <a:endParaRPr lang="fr-FR" sz="1800" dirty="0" smtClean="0"/>
          </a:p>
          <a:p>
            <a:pPr marL="514350" lvl="0" indent="-514350">
              <a:buClrTx/>
              <a:buFont typeface="+mj-lt"/>
              <a:buAutoNum type="arabicPeriod"/>
            </a:pPr>
            <a:r>
              <a:rPr lang="fr-FR" sz="2800" dirty="0" smtClean="0"/>
              <a:t>La correction des copies d’examens doit être réalisée conformément à un corrigé type et à un barème détaillé, préalablement établi et remis aux étudiants.</a:t>
            </a:r>
          </a:p>
          <a:p>
            <a:pPr marL="514350" lvl="0" indent="-514350">
              <a:buClrTx/>
              <a:buFont typeface="+mj-lt"/>
              <a:buAutoNum type="arabicPeriod"/>
            </a:pPr>
            <a:r>
              <a:rPr lang="fr-FR" sz="2800" b="1" dirty="0" smtClean="0"/>
              <a:t>Les corrections des copies doivent être finalisées, au plus tard, 15 jours après la date des épreuves.</a:t>
            </a:r>
          </a:p>
          <a:p>
            <a:pPr marL="514350" lvl="0" indent="-514350">
              <a:buClrTx/>
              <a:buFont typeface="+mj-lt"/>
              <a:buAutoNum type="arabicPeriod"/>
            </a:pPr>
            <a:r>
              <a:rPr lang="fr-FR" sz="2800" dirty="0" smtClean="0"/>
              <a:t>Les étudiants ont le droit de consulter leurs copies, pour tous les examens et toutes les matières, hormis celles des examens de rattrapage, en regard du corrigé type et du barème détaillé de la notation qui doivent être mis à leur disposition par les enseignants.</a:t>
            </a:r>
          </a:p>
          <a:p>
            <a:pPr>
              <a:buClrTx/>
              <a:buNone/>
            </a:pPr>
            <a:r>
              <a:rPr lang="fr-FR" sz="2800" dirty="0" smtClean="0"/>
              <a:t> </a:t>
            </a:r>
          </a:p>
          <a:p>
            <a:pPr lvl="0">
              <a:buFont typeface="Wingdings" pitchFamily="2" charset="2"/>
              <a:buChar char="Ø"/>
            </a:pPr>
            <a:endParaRPr lang="fr-FR" sz="2800" dirty="0" smtClean="0"/>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85860"/>
            <a:ext cx="8229600" cy="5038740"/>
          </a:xfrm>
        </p:spPr>
        <p:txBody>
          <a:bodyPr>
            <a:normAutofit/>
          </a:bodyPr>
          <a:lstStyle/>
          <a:p>
            <a:pPr marL="457200" lvl="0" indent="-457200">
              <a:buClrTx/>
              <a:buFont typeface="+mj-lt"/>
              <a:buAutoNum type="arabicPeriod" startAt="4"/>
            </a:pPr>
            <a:r>
              <a:rPr lang="fr-FR" sz="2400" dirty="0" smtClean="0"/>
              <a:t>Après la séance de consultation des copies, et le traitement des recours des étudiants, l’enseignant affiche les notes définitivement acquises par les étudiants.</a:t>
            </a:r>
          </a:p>
          <a:p>
            <a:pPr marL="457200" lvl="0" indent="-457200">
              <a:buNone/>
            </a:pPr>
            <a:endParaRPr lang="fr-FR" sz="2400" dirty="0" smtClean="0"/>
          </a:p>
          <a:p>
            <a:pPr marL="457200" lvl="0" indent="-457200">
              <a:buNone/>
            </a:pPr>
            <a:r>
              <a:rPr lang="fr-FR" sz="2400" dirty="0" smtClean="0"/>
              <a:t>      L’étudiant, non satisfait, peut introduire une demande de contre correction, dans un délai n’excédant pas 72 heures ouvrables après l’affichage des notes.</a:t>
            </a:r>
          </a:p>
          <a:p>
            <a:pPr marL="457200" lvl="0" indent="-457200">
              <a:buNone/>
            </a:pPr>
            <a:endParaRPr lang="fr-FR" sz="2400" dirty="0" smtClean="0"/>
          </a:p>
          <a:p>
            <a:pPr marL="457200" lvl="0" indent="-457200">
              <a:buNone/>
            </a:pPr>
            <a:r>
              <a:rPr lang="fr-FR" sz="2400" dirty="0" smtClean="0"/>
              <a:t>      Le chef de Département prend alors les dispositions ci-après décrites dans le paragraphe « Gestion des Contre-corrections ».</a:t>
            </a:r>
          </a:p>
          <a:p>
            <a:pPr>
              <a:buNone/>
            </a:pPr>
            <a:r>
              <a:rPr lang="fr-FR" sz="2400" dirty="0" smtClean="0"/>
              <a:t> </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normAutofit fontScale="70000" lnSpcReduction="20000"/>
          </a:bodyPr>
          <a:lstStyle/>
          <a:p>
            <a:pPr marL="514350" lvl="0" indent="-514350">
              <a:buClrTx/>
              <a:buFont typeface="+mj-lt"/>
              <a:buAutoNum type="arabicPeriod" startAt="5"/>
            </a:pPr>
            <a:r>
              <a:rPr lang="fr-FR" sz="2800" dirty="0" smtClean="0"/>
              <a:t>Une fois finalisée la correction et la consultation des copies, l’enseignant responsable de la matière remet, à l’administration :</a:t>
            </a:r>
          </a:p>
          <a:p>
            <a:pPr lvl="1">
              <a:buClrTx/>
            </a:pPr>
            <a:r>
              <a:rPr lang="fr-FR" dirty="0" smtClean="0">
                <a:solidFill>
                  <a:srgbClr val="FF0000"/>
                </a:solidFill>
              </a:rPr>
              <a:t>L’état des notes obtenues par les étudiants ;</a:t>
            </a:r>
          </a:p>
          <a:p>
            <a:pPr lvl="1">
              <a:buClrTx/>
            </a:pPr>
            <a:r>
              <a:rPr lang="fr-FR" dirty="0" smtClean="0">
                <a:solidFill>
                  <a:srgbClr val="FF0000"/>
                </a:solidFill>
              </a:rPr>
              <a:t>Les copies d’examen corrigées ;</a:t>
            </a:r>
          </a:p>
          <a:p>
            <a:pPr lvl="1">
              <a:buClrTx/>
            </a:pPr>
            <a:r>
              <a:rPr lang="fr-FR" dirty="0" smtClean="0">
                <a:solidFill>
                  <a:srgbClr val="FF0000"/>
                </a:solidFill>
              </a:rPr>
              <a:t>Le corrigé accompagné du barème de la notation ;</a:t>
            </a:r>
          </a:p>
          <a:p>
            <a:pPr lvl="1">
              <a:buClrTx/>
            </a:pPr>
            <a:r>
              <a:rPr lang="fr-FR" dirty="0" smtClean="0">
                <a:solidFill>
                  <a:srgbClr val="FF0000"/>
                </a:solidFill>
              </a:rPr>
              <a:t>La feuille de présence et le PV de surveillance;</a:t>
            </a:r>
          </a:p>
          <a:p>
            <a:pPr lvl="1">
              <a:buClrTx/>
            </a:pPr>
            <a:r>
              <a:rPr lang="fr-FR" dirty="0" smtClean="0">
                <a:solidFill>
                  <a:srgbClr val="FF0000"/>
                </a:solidFill>
              </a:rPr>
              <a:t>La fiche de suivi de l’examen.</a:t>
            </a:r>
          </a:p>
          <a:p>
            <a:pPr>
              <a:buClrTx/>
              <a:buNone/>
            </a:pPr>
            <a:r>
              <a:rPr lang="fr-FR" sz="2800" dirty="0" smtClean="0"/>
              <a:t>	</a:t>
            </a:r>
          </a:p>
          <a:p>
            <a:pPr>
              <a:buClrTx/>
              <a:buNone/>
            </a:pPr>
            <a:r>
              <a:rPr lang="fr-FR" sz="2800" dirty="0" smtClean="0"/>
              <a:t>Une fois les notes remises à l’administration, l’enseignant n’est plus en droit de les modifier, sauf en cas de situation exceptionnelle dûment justifiée par un rapport écrit établi par l’enseignant et archivé par l’administration.</a:t>
            </a:r>
          </a:p>
          <a:p>
            <a:pPr>
              <a:buClrTx/>
              <a:buNone/>
            </a:pPr>
            <a:r>
              <a:rPr lang="fr-FR" sz="2800" dirty="0" smtClean="0"/>
              <a:t> </a:t>
            </a:r>
          </a:p>
          <a:p>
            <a:pPr lvl="0">
              <a:buClrTx/>
              <a:buNone/>
            </a:pPr>
            <a:r>
              <a:rPr lang="fr-FR" sz="2800" dirty="0" smtClean="0"/>
              <a:t>Les documents ci-dessus décrits dans le point 5, sont alors rassemblés par Matière, par UE, par Semestre d’étude, par formation et par Année Universitaire, classés et archivés par les services du Département, conformément à la réglementation en vigueur.</a:t>
            </a:r>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2700" b="1" dirty="0" smtClean="0"/>
              <a:t>Gestion des Contre Corrections</a:t>
            </a:r>
            <a:r>
              <a:rPr lang="fr-FR" dirty="0" smtClean="0"/>
              <a:t/>
            </a:r>
            <a:br>
              <a:rPr lang="fr-FR" dirty="0" smtClean="0"/>
            </a:br>
            <a:endParaRPr lang="fr-FR" dirty="0"/>
          </a:p>
        </p:txBody>
      </p:sp>
      <p:sp>
        <p:nvSpPr>
          <p:cNvPr id="3" name="Espace réservé du contenu 2"/>
          <p:cNvSpPr>
            <a:spLocks noGrp="1"/>
          </p:cNvSpPr>
          <p:nvPr>
            <p:ph idx="1"/>
          </p:nvPr>
        </p:nvSpPr>
        <p:spPr>
          <a:xfrm>
            <a:off x="457200" y="1643050"/>
            <a:ext cx="8229600" cy="4681550"/>
          </a:xfrm>
        </p:spPr>
        <p:txBody>
          <a:bodyPr>
            <a:normAutofit fontScale="77500" lnSpcReduction="20000"/>
          </a:bodyPr>
          <a:lstStyle/>
          <a:p>
            <a:pPr>
              <a:buNone/>
            </a:pPr>
            <a:r>
              <a:rPr lang="fr-FR" dirty="0" smtClean="0"/>
              <a:t>La contre correction est le recours extrême que la réglementation propose à l’étudiant, quand celui-ci est convaincu de son droit à une meilleure note, dans un examen donné. Cette demande intervient après l’épuisement des démarches prévues lors de la consultation des copies d’examen.</a:t>
            </a:r>
          </a:p>
          <a:p>
            <a:pPr>
              <a:buNone/>
            </a:pPr>
            <a:r>
              <a:rPr lang="fr-FR" dirty="0" smtClean="0"/>
              <a:t>Considérant la lourdeur de l’opération, et afin de maintenir le climat de confiance et de sérénité qu’il convient d’assurer entre les enseignants et leurs étudiants, il est recommandé de faire repousser cette démarche et de privilégier les séances de consultations de copies appuyées par l’affichage du corrigé type et du barème de la notation.</a:t>
            </a:r>
          </a:p>
          <a:p>
            <a:pPr>
              <a:buNone/>
            </a:pPr>
            <a:endParaRPr lang="fr-FR" dirty="0" smtClean="0"/>
          </a:p>
          <a:p>
            <a:pPr>
              <a:buNone/>
            </a:pPr>
            <a:r>
              <a:rPr lang="fr-FR" b="1" u="sng" dirty="0" smtClean="0"/>
              <a:t>Demande de contre correction :</a:t>
            </a:r>
            <a:endParaRPr lang="fr-FR" dirty="0" smtClean="0"/>
          </a:p>
          <a:p>
            <a:pPr>
              <a:buNone/>
            </a:pPr>
            <a:r>
              <a:rPr lang="fr-FR" dirty="0" smtClean="0"/>
              <a:t>L’étudiant désirant déposer une demande de contre correction, doit le faire de manière écrite, auprès du Chef de Département, dans un délai ne dépassant pas 72 heures ouvrable après l’affichage des notes après la session de consultation des copies.</a:t>
            </a:r>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normAutofit fontScale="70000" lnSpcReduction="20000"/>
          </a:bodyPr>
          <a:lstStyle/>
          <a:p>
            <a:pPr>
              <a:buNone/>
            </a:pPr>
            <a:r>
              <a:rPr lang="fr-FR" b="1" u="sng" dirty="0" smtClean="0"/>
              <a:t>Traitement des demandes de contre correction :</a:t>
            </a:r>
          </a:p>
          <a:p>
            <a:pPr>
              <a:buNone/>
            </a:pPr>
            <a:endParaRPr lang="fr-FR" dirty="0" smtClean="0"/>
          </a:p>
          <a:p>
            <a:pPr>
              <a:buNone/>
            </a:pPr>
            <a:r>
              <a:rPr lang="fr-FR" dirty="0" smtClean="0"/>
              <a:t>Le chef de Département se charge de :</a:t>
            </a:r>
          </a:p>
          <a:p>
            <a:pPr lvl="0">
              <a:buNone/>
            </a:pPr>
            <a:r>
              <a:rPr lang="fr-FR" dirty="0" smtClean="0"/>
              <a:t>-Récupérer la copie d’examen de l’étudiant demandeur de la contre correction</a:t>
            </a:r>
          </a:p>
          <a:p>
            <a:pPr lvl="0">
              <a:buNone/>
            </a:pPr>
            <a:r>
              <a:rPr lang="fr-FR" dirty="0" smtClean="0"/>
              <a:t>-Récupérer le corrigé type et le barème de la correction</a:t>
            </a:r>
          </a:p>
          <a:p>
            <a:pPr lvl="0">
              <a:buNone/>
            </a:pPr>
            <a:r>
              <a:rPr lang="fr-FR" dirty="0" smtClean="0"/>
              <a:t>-S’assurer que la copie de l’étudiant ne porte aucune indication ou rature faites lors de la première correction. Dans le cas où l’enseignant a laissé des marques, lors de la première correction, le chef de Département fait refaire, par l’étudiant, une copie de sa feuille d’examen, exactement conforme à la première.</a:t>
            </a:r>
          </a:p>
          <a:p>
            <a:pPr lvl="0">
              <a:buNone/>
            </a:pPr>
            <a:r>
              <a:rPr lang="fr-FR" dirty="0" smtClean="0"/>
              <a:t>-Désigner un enseignant spécialiste de la matière pour procéder à la contre correction. Ce nouvel enseignant correcteur peut faire partie d’un autre établissement universitaire.</a:t>
            </a:r>
          </a:p>
          <a:p>
            <a:pPr lvl="0">
              <a:buNone/>
            </a:pPr>
            <a:r>
              <a:rPr lang="fr-FR" dirty="0" smtClean="0"/>
              <a:t>-Envoyer, à l’enseignant désigné, la copie d’examen accompagnée du corrigé type et du barème.</a:t>
            </a:r>
          </a:p>
          <a:p>
            <a:pPr lvl="0">
              <a:buNone/>
            </a:pPr>
            <a:r>
              <a:rPr lang="fr-FR" dirty="0" smtClean="0"/>
              <a:t>-Récupérer, dans un délais d’une semaine, la nouvelle note donnée par l’enseignant chargé de la contre correction.</a:t>
            </a:r>
          </a:p>
          <a:p>
            <a:pPr lvl="0">
              <a:buNone/>
            </a:pPr>
            <a:r>
              <a:rPr lang="fr-FR" dirty="0" smtClean="0"/>
              <a:t>-Procéder à la correction de la note de l’étudiant et prendre les dispositions telles que stipulées par la réglementation.</a:t>
            </a:r>
          </a:p>
          <a:p>
            <a:pPr lvl="0">
              <a:buNone/>
            </a:pPr>
            <a:r>
              <a:rPr lang="fr-FR" dirty="0" smtClean="0"/>
              <a:t>-Garder l’ensemble du dossier de l’opération de contre correction dans les archives du Département.</a:t>
            </a:r>
          </a:p>
          <a:p>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85794"/>
            <a:ext cx="8229600" cy="928694"/>
          </a:xfrm>
        </p:spPr>
        <p:txBody>
          <a:bodyPr>
            <a:normAutofit fontScale="90000"/>
          </a:bodyPr>
          <a:lstStyle/>
          <a:p>
            <a:pPr algn="ctr"/>
            <a:r>
              <a:rPr lang="fr-FR" sz="2700" b="1" u="sng" dirty="0" smtClean="0"/>
              <a:t/>
            </a:r>
            <a:br>
              <a:rPr lang="fr-FR" sz="2700" b="1" u="sng" dirty="0" smtClean="0"/>
            </a:br>
            <a:r>
              <a:rPr lang="fr-FR" sz="2700" b="1" u="sng" dirty="0" smtClean="0"/>
              <a:t/>
            </a:r>
            <a:br>
              <a:rPr lang="fr-FR" sz="2700" b="1" u="sng" dirty="0" smtClean="0"/>
            </a:br>
            <a:r>
              <a:rPr lang="fr-FR" sz="2700" b="1" u="sng" dirty="0" smtClean="0"/>
              <a:t/>
            </a:r>
            <a:br>
              <a:rPr lang="fr-FR" sz="2700" b="1" u="sng" dirty="0" smtClean="0"/>
            </a:br>
            <a:r>
              <a:rPr lang="fr-FR" sz="2700" b="1" u="sng" dirty="0" smtClean="0"/>
              <a:t>Les absences aux examens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fr-FR" b="1" dirty="0" smtClean="0"/>
              <a:t> </a:t>
            </a:r>
            <a:endParaRPr lang="fr-FR" dirty="0" smtClean="0"/>
          </a:p>
          <a:p>
            <a:r>
              <a:rPr lang="fr-FR" b="1" u="sng" dirty="0" smtClean="0"/>
              <a:t>Assise réglementaire:</a:t>
            </a:r>
          </a:p>
          <a:p>
            <a:pPr>
              <a:buNone/>
            </a:pPr>
            <a:r>
              <a:rPr lang="fr-FR" b="1" dirty="0" smtClean="0"/>
              <a:t>     </a:t>
            </a:r>
            <a:r>
              <a:rPr lang="fr-FR" b="1" u="sng" dirty="0" smtClean="0"/>
              <a:t>Arrêté 711 du 03/11/2011</a:t>
            </a:r>
            <a:r>
              <a:rPr lang="fr-FR" b="1" dirty="0" smtClean="0"/>
              <a:t>:     Art.  27,29 et 31</a:t>
            </a:r>
            <a:endParaRPr lang="fr-FR" dirty="0" smtClean="0"/>
          </a:p>
          <a:p>
            <a:pPr>
              <a:buNone/>
            </a:pPr>
            <a:r>
              <a:rPr lang="fr-FR" b="1" dirty="0" smtClean="0"/>
              <a:t> </a:t>
            </a:r>
            <a:endParaRPr lang="fr-FR" dirty="0" smtClean="0"/>
          </a:p>
          <a:p>
            <a:pPr>
              <a:buNone/>
            </a:pPr>
            <a:r>
              <a:rPr lang="fr-FR" b="1" dirty="0" smtClean="0"/>
              <a:t> </a:t>
            </a:r>
            <a:endParaRPr lang="fr-FR" dirty="0" smtClean="0"/>
          </a:p>
          <a:p>
            <a:r>
              <a:rPr lang="fr-FR" b="1" u="sng" dirty="0" smtClean="0"/>
              <a:t>Dispositions pratiques</a:t>
            </a:r>
            <a:endParaRPr lang="fr-FR" dirty="0" smtClean="0"/>
          </a:p>
          <a:p>
            <a:pPr>
              <a:buNone/>
            </a:pPr>
            <a:r>
              <a:rPr lang="fr-FR" dirty="0" smtClean="0"/>
              <a:t> </a:t>
            </a:r>
          </a:p>
          <a:p>
            <a:pPr lvl="0">
              <a:buNone/>
            </a:pPr>
            <a:r>
              <a:rPr lang="fr-FR" dirty="0" smtClean="0"/>
              <a:t>Dans le cas où l’enseignant ne peut pas prévoir de session d’examen de remplacement, les étudiants concernés par des situations d’absence justifiée à l’examen final, sont autorisés à participer à l’examen de rattrapage qui leur sera compté comme examen de remplacement.</a:t>
            </a:r>
          </a:p>
          <a:p>
            <a:pPr>
              <a:buNone/>
            </a:pPr>
            <a:r>
              <a:rPr lang="fr-FR" dirty="0" smtClean="0"/>
              <a:t> </a:t>
            </a:r>
          </a:p>
          <a:p>
            <a:pPr lvl="0">
              <a:buNone/>
            </a:pPr>
            <a:r>
              <a:rPr lang="fr-FR" dirty="0" smtClean="0"/>
              <a:t>La gestion (pénalisation) des absences aux contrôles continus est laissée à l’appréciation des enseignants chargés des matières.</a:t>
            </a:r>
          </a:p>
          <a:p>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txBody>
          <a:bodyPr>
            <a:normAutofit/>
          </a:bodyPr>
          <a:lstStyle/>
          <a:p>
            <a:pPr algn="ctr"/>
            <a:r>
              <a:rPr lang="fr-FR" sz="2400" b="1" dirty="0" smtClean="0"/>
              <a:t>Les délibérations</a:t>
            </a:r>
            <a:endParaRPr lang="fr-FR" sz="2400" b="1" dirty="0"/>
          </a:p>
        </p:txBody>
      </p:sp>
      <p:sp>
        <p:nvSpPr>
          <p:cNvPr id="3" name="Espace réservé du contenu 2"/>
          <p:cNvSpPr>
            <a:spLocks noGrp="1"/>
          </p:cNvSpPr>
          <p:nvPr>
            <p:ph idx="1"/>
          </p:nvPr>
        </p:nvSpPr>
        <p:spPr/>
        <p:txBody>
          <a:bodyPr>
            <a:normAutofit fontScale="92500" lnSpcReduction="20000"/>
          </a:bodyPr>
          <a:lstStyle/>
          <a:p>
            <a:endParaRPr lang="fr-FR" dirty="0" smtClean="0"/>
          </a:p>
          <a:p>
            <a:pPr>
              <a:buNone/>
            </a:pPr>
            <a:endParaRPr lang="fr-FR" dirty="0" smtClean="0"/>
          </a:p>
          <a:p>
            <a:pPr>
              <a:buNone/>
            </a:pPr>
            <a:r>
              <a:rPr lang="fr-FR" dirty="0" smtClean="0"/>
              <a:t>Ce chapitre concerne:</a:t>
            </a:r>
          </a:p>
          <a:p>
            <a:pPr lvl="0"/>
            <a:r>
              <a:rPr lang="fr-FR" dirty="0" smtClean="0"/>
              <a:t>Les Jurys de délibération et leur convocation</a:t>
            </a:r>
          </a:p>
          <a:p>
            <a:pPr lvl="0"/>
            <a:r>
              <a:rPr lang="fr-FR" dirty="0" smtClean="0"/>
              <a:t>La gestion des délibérations dans un jury</a:t>
            </a:r>
          </a:p>
          <a:p>
            <a:pPr lvl="0"/>
            <a:r>
              <a:rPr lang="fr-FR" dirty="0" smtClean="0"/>
              <a:t>L’affichage et l’archivage des PV</a:t>
            </a:r>
          </a:p>
          <a:p>
            <a:pPr lvl="0"/>
            <a:r>
              <a:rPr lang="fr-FR" dirty="0" smtClean="0"/>
              <a:t>Les recours</a:t>
            </a:r>
          </a:p>
          <a:p>
            <a:pPr lvl="0"/>
            <a:r>
              <a:rPr lang="fr-FR" dirty="0" smtClean="0"/>
              <a:t>Le classement et les orientations</a:t>
            </a:r>
          </a:p>
          <a:p>
            <a:pPr>
              <a:buNone/>
            </a:pPr>
            <a:r>
              <a:rPr lang="fr-FR" b="1" u="sng" dirty="0" smtClean="0"/>
              <a:t>Base réglementaire :</a:t>
            </a:r>
            <a:endParaRPr lang="fr-FR" dirty="0" smtClean="0"/>
          </a:p>
          <a:p>
            <a:r>
              <a:rPr lang="fr-FR" dirty="0" smtClean="0"/>
              <a:t>Arrêté 711 du 03 </a:t>
            </a:r>
            <a:r>
              <a:rPr lang="fr-FR" dirty="0" err="1" smtClean="0"/>
              <a:t>nov</a:t>
            </a:r>
            <a:r>
              <a:rPr lang="fr-FR" dirty="0" smtClean="0"/>
              <a:t> 2011 :	 de l’article 43 à l’article 57</a:t>
            </a:r>
          </a:p>
          <a:p>
            <a:r>
              <a:rPr lang="fr-FR" dirty="0" smtClean="0"/>
              <a:t>Arrêté 712 du 03 </a:t>
            </a:r>
            <a:r>
              <a:rPr lang="fr-FR" dirty="0" err="1" smtClean="0"/>
              <a:t>nov</a:t>
            </a:r>
            <a:r>
              <a:rPr lang="fr-FR" dirty="0" smtClean="0"/>
              <a:t> 2011 :	 de l’article 24 à l’article 37</a:t>
            </a:r>
          </a:p>
          <a:p>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normAutofit fontScale="55000" lnSpcReduction="20000"/>
          </a:bodyPr>
          <a:lstStyle/>
          <a:p>
            <a:pPr>
              <a:buNone/>
            </a:pPr>
            <a:r>
              <a:rPr lang="fr-FR" sz="2800" b="1" u="sng" dirty="0" smtClean="0"/>
              <a:t>Les Jurys de délibération et leur convocation</a:t>
            </a:r>
            <a:endParaRPr lang="fr-FR" sz="1400" dirty="0" smtClean="0"/>
          </a:p>
          <a:p>
            <a:pPr>
              <a:buNone/>
            </a:pPr>
            <a:r>
              <a:rPr lang="fr-FR" sz="2800" dirty="0" smtClean="0"/>
              <a:t>Les délibérations se déroulent à tous les niveaux où la compensation intervient. Ainsi il y a délibération aux niveaux :</a:t>
            </a:r>
            <a:endParaRPr lang="fr-FR" sz="3600" dirty="0" smtClean="0"/>
          </a:p>
          <a:p>
            <a:pPr lvl="2"/>
            <a:r>
              <a:rPr lang="fr-FR" sz="2400" dirty="0" smtClean="0"/>
              <a:t>Des Unités d’Enseignement</a:t>
            </a:r>
            <a:endParaRPr lang="fr-FR" sz="3200" dirty="0" smtClean="0"/>
          </a:p>
          <a:p>
            <a:pPr lvl="2"/>
            <a:r>
              <a:rPr lang="fr-FR" sz="2400" dirty="0" smtClean="0"/>
              <a:t>Des Semestres</a:t>
            </a:r>
            <a:endParaRPr lang="fr-FR" sz="3200" dirty="0" smtClean="0"/>
          </a:p>
          <a:p>
            <a:pPr lvl="2"/>
            <a:r>
              <a:rPr lang="fr-FR" sz="2400" dirty="0" smtClean="0"/>
              <a:t>De l’année</a:t>
            </a:r>
            <a:endParaRPr lang="fr-FR" sz="3200" dirty="0" smtClean="0"/>
          </a:p>
          <a:p>
            <a:pPr>
              <a:buNone/>
            </a:pPr>
            <a:r>
              <a:rPr lang="fr-FR" sz="2800" dirty="0" smtClean="0"/>
              <a:t> </a:t>
            </a:r>
            <a:endParaRPr lang="fr-FR" sz="3600" dirty="0" smtClean="0"/>
          </a:p>
          <a:p>
            <a:pPr>
              <a:buNone/>
            </a:pPr>
            <a:r>
              <a:rPr lang="fr-FR" sz="2800" dirty="0" err="1" smtClean="0">
                <a:solidFill>
                  <a:srgbClr val="FF0000"/>
                </a:solidFill>
              </a:rPr>
              <a:t>Cf</a:t>
            </a:r>
            <a:r>
              <a:rPr lang="fr-FR" sz="2800" dirty="0" smtClean="0">
                <a:solidFill>
                  <a:srgbClr val="FF0000"/>
                </a:solidFill>
              </a:rPr>
              <a:t> articles  44, 45, 46, 47 et 48 de l’arrêté 711 du 3 novembre 2011.</a:t>
            </a:r>
            <a:endParaRPr lang="fr-FR" sz="3600" dirty="0" smtClean="0">
              <a:solidFill>
                <a:srgbClr val="FF0000"/>
              </a:solidFill>
            </a:endParaRPr>
          </a:p>
          <a:p>
            <a:pPr>
              <a:buNone/>
            </a:pPr>
            <a:r>
              <a:rPr lang="fr-FR" sz="2800" dirty="0" smtClean="0">
                <a:solidFill>
                  <a:srgbClr val="FF0000"/>
                </a:solidFill>
              </a:rPr>
              <a:t> </a:t>
            </a:r>
            <a:endParaRPr lang="fr-FR" sz="3600" dirty="0" smtClean="0">
              <a:solidFill>
                <a:srgbClr val="FF0000"/>
              </a:solidFill>
            </a:endParaRPr>
          </a:p>
          <a:p>
            <a:pPr>
              <a:buNone/>
            </a:pPr>
            <a:r>
              <a:rPr lang="fr-FR" sz="2800" i="1" dirty="0" smtClean="0">
                <a:solidFill>
                  <a:srgbClr val="FF0000"/>
                </a:solidFill>
              </a:rPr>
              <a:t>La présence de tous les membres, aux jurys de délibérations, est obligatoire  (art. 48).</a:t>
            </a:r>
          </a:p>
          <a:p>
            <a:pPr>
              <a:buNone/>
            </a:pPr>
            <a:endParaRPr lang="fr-FR" sz="3600" dirty="0" smtClean="0">
              <a:solidFill>
                <a:srgbClr val="FF0000"/>
              </a:solidFill>
            </a:endParaRPr>
          </a:p>
          <a:p>
            <a:pPr>
              <a:buNone/>
            </a:pPr>
            <a:r>
              <a:rPr lang="fr-FR" sz="2800" i="1" dirty="0" smtClean="0"/>
              <a:t>Tous les jurys, aux différents niveaux, sont souverains dans leurs délibérations. </a:t>
            </a:r>
            <a:endParaRPr lang="fr-FR" sz="3600" dirty="0" smtClean="0"/>
          </a:p>
          <a:p>
            <a:pPr>
              <a:buNone/>
            </a:pPr>
            <a:r>
              <a:rPr lang="fr-FR" sz="2800" i="1" dirty="0" smtClean="0"/>
              <a:t>En l’absence de consensus, les décisions sont prises à la majorité simple des voies. La voie du président est prépondérante en cas d’égalité des voies.</a:t>
            </a:r>
            <a:endParaRPr lang="fr-FR" sz="3600" dirty="0" smtClean="0"/>
          </a:p>
          <a:p>
            <a:pPr>
              <a:buNone/>
            </a:pPr>
            <a:r>
              <a:rPr lang="fr-FR" sz="2800" b="1" u="sng" dirty="0" smtClean="0"/>
              <a:t>Délibérations de l’Unité d’Enseignement</a:t>
            </a:r>
            <a:r>
              <a:rPr lang="fr-FR" sz="2000" dirty="0" smtClean="0"/>
              <a:t>	         </a:t>
            </a:r>
            <a:r>
              <a:rPr lang="fr-FR" sz="2000" dirty="0" smtClean="0">
                <a:solidFill>
                  <a:srgbClr val="FF0000"/>
                </a:solidFill>
              </a:rPr>
              <a:t>(</a:t>
            </a:r>
            <a:r>
              <a:rPr lang="fr-FR" sz="2900" dirty="0" smtClean="0">
                <a:solidFill>
                  <a:srgbClr val="FF0000"/>
                </a:solidFill>
              </a:rPr>
              <a:t>art 44 et 45 arrêté 711</a:t>
            </a:r>
            <a:r>
              <a:rPr lang="fr-FR" sz="2900" dirty="0" smtClean="0"/>
              <a:t>)</a:t>
            </a:r>
          </a:p>
          <a:p>
            <a:pPr>
              <a:buNone/>
            </a:pPr>
            <a:r>
              <a:rPr lang="fr-FR" sz="2800" dirty="0" smtClean="0"/>
              <a:t>Le jury de délibération de l’Unité d’Enseignement se réunit à la fin des sessions d’examens et , dans tous les cas, avant la réunion du Jury de Délibération du Semestre.</a:t>
            </a:r>
            <a:endParaRPr lang="fr-FR" sz="3600" dirty="0" smtClean="0"/>
          </a:p>
          <a:p>
            <a:pPr>
              <a:buNone/>
            </a:pPr>
            <a:r>
              <a:rPr lang="fr-FR" sz="2800" b="1" u="sng" dirty="0" smtClean="0"/>
              <a:t>Composition du jury de l’UE :</a:t>
            </a:r>
            <a:r>
              <a:rPr lang="fr-FR" sz="2800" dirty="0" smtClean="0"/>
              <a:t>	tous les enseignants assurant des Cours/TD/TP des matières constituant l’UE.</a:t>
            </a:r>
            <a:endParaRPr lang="fr-FR" sz="3600" dirty="0" smtClean="0"/>
          </a:p>
          <a:p>
            <a:pPr>
              <a:buNone/>
            </a:pPr>
            <a:r>
              <a:rPr lang="fr-FR" sz="2800" b="1" u="sng" dirty="0" smtClean="0"/>
              <a:t>Remise des notes et recommandations :</a:t>
            </a:r>
            <a:endParaRPr lang="fr-FR" sz="3600" dirty="0" smtClean="0"/>
          </a:p>
          <a:p>
            <a:pPr>
              <a:buNone/>
            </a:pPr>
            <a:r>
              <a:rPr lang="fr-FR" sz="2800" dirty="0" smtClean="0"/>
              <a:t>	La remise des PV de notes de l’UE et des recommandations pour les délibérations doivent parvenir au chef du Département dans des délais qui permettent l’organisation des délibérations du Semestre.</a:t>
            </a:r>
            <a:endParaRPr lang="fr-FR" sz="3600" dirty="0" smtClean="0"/>
          </a:p>
          <a:p>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38806"/>
          </a:xfrm>
        </p:spPr>
        <p:txBody>
          <a:bodyPr>
            <a:normAutofit lnSpcReduction="10000"/>
          </a:bodyPr>
          <a:lstStyle/>
          <a:p>
            <a:pPr>
              <a:buNone/>
            </a:pPr>
            <a:r>
              <a:rPr lang="fr-FR" b="1" u="sng" dirty="0" smtClean="0"/>
              <a:t>Délibérations du Semestre</a:t>
            </a:r>
            <a:r>
              <a:rPr lang="fr-FR" b="1" dirty="0" smtClean="0"/>
              <a:t>         </a:t>
            </a:r>
            <a:r>
              <a:rPr lang="fr-FR" dirty="0" smtClean="0">
                <a:solidFill>
                  <a:srgbClr val="FF0000"/>
                </a:solidFill>
              </a:rPr>
              <a:t>(art 46 et 47 arrêté 711)</a:t>
            </a:r>
          </a:p>
          <a:p>
            <a:pPr>
              <a:buNone/>
            </a:pPr>
            <a:r>
              <a:rPr lang="fr-FR" dirty="0" smtClean="0"/>
              <a:t>Le jury de délibération du semestre se réunit, sur convocation du Chef de Département, à la fin des sessions d’examens semestriels et après la remise de toutes les notes obtenues par les étudiants au cours du Semestre.</a:t>
            </a:r>
          </a:p>
          <a:p>
            <a:pPr>
              <a:buNone/>
            </a:pPr>
            <a:r>
              <a:rPr lang="fr-FR" b="1" u="sng" dirty="0" smtClean="0"/>
              <a:t>Composition du jury de l’UE :</a:t>
            </a:r>
            <a:r>
              <a:rPr lang="fr-FR" dirty="0" smtClean="0"/>
              <a:t>	tous les enseignants responsables des UE composants le Semestre.</a:t>
            </a:r>
          </a:p>
          <a:p>
            <a:pPr>
              <a:buNone/>
            </a:pPr>
            <a:r>
              <a:rPr lang="fr-FR" dirty="0" smtClean="0"/>
              <a:t>	Il peut être étendu aux enseignants responsables des matières composants les Unités d’Enseignement.</a:t>
            </a:r>
          </a:p>
          <a:p>
            <a:pPr>
              <a:buNone/>
            </a:pPr>
            <a:r>
              <a:rPr lang="fr-FR" b="1" u="sng" dirty="0" smtClean="0"/>
              <a:t>Président du Jury :</a:t>
            </a:r>
            <a:r>
              <a:rPr lang="fr-FR" dirty="0" smtClean="0"/>
              <a:t>	Le président du Jury est désigné, par le Chef du Département, parmi les enseignants de rang le plus élevé, parmi les membres du Jury.</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00042"/>
            <a:ext cx="8229600" cy="918418"/>
          </a:xfrm>
        </p:spPr>
        <p:txBody>
          <a:bodyPr>
            <a:normAutofit/>
          </a:bodyPr>
          <a:lstStyle/>
          <a:p>
            <a:pPr algn="ctr"/>
            <a:r>
              <a:rPr lang="fr-FR" sz="2400" b="1" dirty="0" smtClean="0"/>
              <a:t>Inscription des nouveaux Masters</a:t>
            </a:r>
            <a:endParaRPr lang="fr-FR" sz="2400" dirty="0"/>
          </a:p>
        </p:txBody>
      </p:sp>
      <p:sp>
        <p:nvSpPr>
          <p:cNvPr id="3" name="Espace réservé du contenu 2"/>
          <p:cNvSpPr>
            <a:spLocks noGrp="1"/>
          </p:cNvSpPr>
          <p:nvPr>
            <p:ph idx="1"/>
          </p:nvPr>
        </p:nvSpPr>
        <p:spPr/>
        <p:txBody>
          <a:bodyPr>
            <a:normAutofit fontScale="62500" lnSpcReduction="20000"/>
          </a:bodyPr>
          <a:lstStyle/>
          <a:p>
            <a:pPr>
              <a:buNone/>
            </a:pPr>
            <a:r>
              <a:rPr lang="fr-FR" b="1" u="sng" dirty="0" smtClean="0"/>
              <a:t>  Qui a le droit de s’inscrire au MASTER ?</a:t>
            </a:r>
            <a:endParaRPr lang="fr-FR" dirty="0" smtClean="0"/>
          </a:p>
          <a:p>
            <a:pPr>
              <a:buNone/>
            </a:pPr>
            <a:r>
              <a:rPr lang="fr-FR" dirty="0" smtClean="0"/>
              <a:t>       Le Master est ouvert aux détenteurs de la Licence à 180 crédits, ou d’un diplôme reconnu équivalent.</a:t>
            </a:r>
          </a:p>
          <a:p>
            <a:pPr>
              <a:buNone/>
            </a:pPr>
            <a:r>
              <a:rPr lang="fr-FR" dirty="0" smtClean="0"/>
              <a:t> </a:t>
            </a:r>
          </a:p>
          <a:p>
            <a:pPr>
              <a:buNone/>
            </a:pPr>
            <a:r>
              <a:rPr lang="fr-FR" dirty="0" smtClean="0"/>
              <a:t>       Les étudiants doivent déposer leurs dossiers de candidature au niveau des  Départements concernés, qui doivent recueillir les dossiers de candidature pour procéder à la sélection des candidatures retenues.</a:t>
            </a:r>
          </a:p>
          <a:p>
            <a:pPr>
              <a:buNone/>
            </a:pPr>
            <a:endParaRPr lang="fr-FR" dirty="0" smtClean="0"/>
          </a:p>
          <a:p>
            <a:pPr>
              <a:buNone/>
            </a:pPr>
            <a:r>
              <a:rPr lang="fr-FR" dirty="0" smtClean="0"/>
              <a:t>     La sélection des candidatures se fait en tenant compte des trois conditions :</a:t>
            </a:r>
          </a:p>
          <a:p>
            <a:pPr marL="514350" lvl="0" indent="-514350">
              <a:buFont typeface="+mj-lt"/>
              <a:buAutoNum type="arabicPeriod"/>
            </a:pPr>
            <a:r>
              <a:rPr lang="fr-FR" dirty="0" smtClean="0"/>
              <a:t>La justification de l’obtention de la Licence ou du diplôme équivalent</a:t>
            </a:r>
          </a:p>
          <a:p>
            <a:pPr marL="514350" lvl="0" indent="-514350">
              <a:buFont typeface="+mj-lt"/>
              <a:buAutoNum type="arabicPeriod"/>
            </a:pPr>
            <a:r>
              <a:rPr lang="fr-FR" dirty="0" smtClean="0"/>
              <a:t>Un profil de spécialité de la Licence jugé recevable par l’équipe de la spécialité du Master</a:t>
            </a:r>
          </a:p>
          <a:p>
            <a:pPr marL="514350" lvl="0" indent="-514350">
              <a:buFont typeface="+mj-lt"/>
              <a:buAutoNum type="arabicPeriod"/>
            </a:pPr>
            <a:r>
              <a:rPr lang="fr-FR" dirty="0" smtClean="0"/>
              <a:t>Le nombre de places pédagogiques déclarées ouvertes par l’équipe de formation de la spécialité du Master</a:t>
            </a:r>
          </a:p>
          <a:p>
            <a:pPr>
              <a:buNone/>
            </a:pPr>
            <a:r>
              <a:rPr lang="fr-FR" dirty="0" smtClean="0"/>
              <a:t> </a:t>
            </a:r>
          </a:p>
          <a:p>
            <a:pPr>
              <a:buNone/>
            </a:pPr>
            <a:r>
              <a:rPr lang="fr-FR" dirty="0" smtClean="0"/>
              <a:t>      Les dossiers, jugés recevables, sont classés par ordre de mérite en appliquant la formule de classement définie dans l’arrêté ministériel n°714 du 03 novembre 2011.</a:t>
            </a: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38806"/>
          </a:xfrm>
        </p:spPr>
        <p:txBody>
          <a:bodyPr>
            <a:normAutofit lnSpcReduction="10000"/>
          </a:bodyPr>
          <a:lstStyle/>
          <a:p>
            <a:pPr>
              <a:buNone/>
            </a:pPr>
            <a:r>
              <a:rPr lang="fr-FR" b="1" u="sng" dirty="0" smtClean="0"/>
              <a:t>Délibérations de l’année</a:t>
            </a:r>
            <a:r>
              <a:rPr lang="fr-FR" dirty="0" smtClean="0"/>
              <a:t>	         </a:t>
            </a:r>
            <a:r>
              <a:rPr lang="fr-FR" dirty="0" smtClean="0">
                <a:solidFill>
                  <a:srgbClr val="FF0000"/>
                </a:solidFill>
              </a:rPr>
              <a:t>(art 46 arrêté 711)</a:t>
            </a:r>
          </a:p>
          <a:p>
            <a:pPr>
              <a:buNone/>
            </a:pPr>
            <a:r>
              <a:rPr lang="fr-FR" dirty="0" smtClean="0"/>
              <a:t>Le jury de délibération de semestre se réunit, sur convocation du Chef de Département, après la session de délibération du semestre paire de l’année.</a:t>
            </a:r>
          </a:p>
          <a:p>
            <a:pPr>
              <a:buNone/>
            </a:pPr>
            <a:r>
              <a:rPr lang="fr-FR" b="1" u="sng" dirty="0" smtClean="0"/>
              <a:t>Composition du jury de l’UE :</a:t>
            </a:r>
            <a:r>
              <a:rPr lang="fr-FR" dirty="0" smtClean="0"/>
              <a:t>	tous les enseignants responsables des UE composants des deux semestres, pair et impair, de l’année.</a:t>
            </a:r>
          </a:p>
          <a:p>
            <a:pPr>
              <a:buNone/>
            </a:pPr>
            <a:r>
              <a:rPr lang="fr-FR" dirty="0" smtClean="0"/>
              <a:t>	Il peut être étendu aux enseignants responsables des matières composants les Unités d’Enseignement.</a:t>
            </a:r>
          </a:p>
          <a:p>
            <a:pPr>
              <a:buNone/>
            </a:pPr>
            <a:r>
              <a:rPr lang="fr-FR" b="1" u="sng" dirty="0" smtClean="0"/>
              <a:t>Président du Jury :</a:t>
            </a:r>
            <a:r>
              <a:rPr lang="fr-FR" dirty="0" smtClean="0"/>
              <a:t>	Le président du Jury est désigné, par le Chef du Département, parmi les enseignants de rang le plus élevé, parmi les membres du Jury.</a:t>
            </a:r>
          </a:p>
          <a:p>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normAutofit fontScale="47500" lnSpcReduction="20000"/>
          </a:bodyPr>
          <a:lstStyle/>
          <a:p>
            <a:pPr>
              <a:buNone/>
            </a:pPr>
            <a:r>
              <a:rPr lang="fr-FR" sz="3400" b="1" u="sng" dirty="0" smtClean="0"/>
              <a:t>Organisation des  délibérations </a:t>
            </a:r>
            <a:endParaRPr lang="fr-FR" sz="3400" dirty="0" smtClean="0"/>
          </a:p>
          <a:p>
            <a:pPr>
              <a:buNone/>
            </a:pPr>
            <a:r>
              <a:rPr lang="fr-FR" sz="3400" b="1" u="sng" dirty="0" smtClean="0"/>
              <a:t>Modalités de compensation, progression, …</a:t>
            </a:r>
            <a:endParaRPr lang="fr-FR" sz="3400" dirty="0" smtClean="0"/>
          </a:p>
          <a:p>
            <a:pPr>
              <a:buNone/>
            </a:pPr>
            <a:r>
              <a:rPr lang="fr-FR" sz="2800" dirty="0" smtClean="0"/>
              <a:t> </a:t>
            </a:r>
            <a:endParaRPr lang="fr-FR" sz="3600" dirty="0" smtClean="0"/>
          </a:p>
          <a:p>
            <a:pPr>
              <a:buNone/>
            </a:pPr>
            <a:r>
              <a:rPr lang="fr-FR" sz="2800" dirty="0" smtClean="0"/>
              <a:t>Les jurys de délibération sont convoqués par :</a:t>
            </a:r>
            <a:endParaRPr lang="fr-FR" sz="3600" dirty="0" smtClean="0"/>
          </a:p>
          <a:p>
            <a:pPr lvl="0">
              <a:buNone/>
            </a:pPr>
            <a:r>
              <a:rPr lang="fr-FR" sz="2800" dirty="0" smtClean="0">
                <a:solidFill>
                  <a:srgbClr val="FF0000"/>
                </a:solidFill>
              </a:rPr>
              <a:t>Le responsable de l’UE </a:t>
            </a:r>
            <a:r>
              <a:rPr lang="fr-FR" sz="2800" dirty="0" smtClean="0"/>
              <a:t>		pour les jurys des Unités d’Enseignement</a:t>
            </a:r>
            <a:endParaRPr lang="fr-FR" sz="3600" dirty="0" smtClean="0"/>
          </a:p>
          <a:p>
            <a:pPr lvl="0">
              <a:buNone/>
            </a:pPr>
            <a:r>
              <a:rPr lang="fr-FR" sz="2800" dirty="0" smtClean="0">
                <a:solidFill>
                  <a:srgbClr val="FF0000"/>
                </a:solidFill>
              </a:rPr>
              <a:t>Le Chef du Département</a:t>
            </a:r>
            <a:r>
              <a:rPr lang="fr-FR" sz="2800" dirty="0" smtClean="0"/>
              <a:t>		pour les jurys des Semestres et des années</a:t>
            </a:r>
            <a:endParaRPr lang="fr-FR" sz="3600" dirty="0" smtClean="0"/>
          </a:p>
          <a:p>
            <a:pPr>
              <a:buNone/>
            </a:pPr>
            <a:r>
              <a:rPr lang="fr-FR" sz="2800" dirty="0" smtClean="0"/>
              <a:t> </a:t>
            </a:r>
            <a:endParaRPr lang="fr-FR" sz="3600" dirty="0" smtClean="0"/>
          </a:p>
          <a:p>
            <a:pPr>
              <a:buNone/>
            </a:pPr>
            <a:r>
              <a:rPr lang="fr-FR" sz="2800" dirty="0" smtClean="0"/>
              <a:t>Les notes des étudiants, qui servent comme base aux délibérations, doivent être affichées au moins 72 heures avant la tenue de la session de délibération. Les étudiants ont un délai de 48 heures pour introduire leur réclamation (et non pas recours), pour signaler d’éventuelles erreurs dans la saisie des notes.</a:t>
            </a:r>
          </a:p>
          <a:p>
            <a:pPr>
              <a:buNone/>
            </a:pPr>
            <a:endParaRPr lang="fr-FR" sz="3600" dirty="0" smtClean="0"/>
          </a:p>
          <a:p>
            <a:pPr lvl="0" algn="ctr">
              <a:buNone/>
            </a:pPr>
            <a:r>
              <a:rPr lang="fr-FR" sz="4200" b="1" dirty="0" smtClean="0"/>
              <a:t>Les jurys se réunissent une fois.</a:t>
            </a:r>
          </a:p>
          <a:p>
            <a:pPr lvl="0">
              <a:buNone/>
            </a:pPr>
            <a:endParaRPr lang="fr-FR" sz="2400" dirty="0" smtClean="0"/>
          </a:p>
          <a:p>
            <a:pPr lvl="0">
              <a:buNone/>
            </a:pPr>
            <a:r>
              <a:rPr lang="fr-FR" sz="3800" dirty="0" smtClean="0"/>
              <a:t>Les délibérations sont consignées dans un PV minute qui doit mentionner: </a:t>
            </a:r>
          </a:p>
          <a:p>
            <a:pPr lvl="1"/>
            <a:r>
              <a:rPr lang="fr-FR" sz="3400" dirty="0" smtClean="0"/>
              <a:t>la date ;</a:t>
            </a:r>
          </a:p>
          <a:p>
            <a:pPr lvl="1"/>
            <a:r>
              <a:rPr lang="fr-FR" sz="3400" dirty="0" smtClean="0"/>
              <a:t>la liste des présents avec leur émargement ;</a:t>
            </a:r>
          </a:p>
          <a:p>
            <a:pPr lvl="1"/>
            <a:r>
              <a:rPr lang="fr-FR" sz="3400" dirty="0" smtClean="0"/>
              <a:t>la promotion d’étudiants objet des délibérations, indiquant l’effectif de la promotion ;</a:t>
            </a:r>
          </a:p>
          <a:p>
            <a:pPr lvl="1"/>
            <a:r>
              <a:rPr lang="fr-FR" sz="3400" dirty="0" smtClean="0"/>
              <a:t>un bref compte rendu des discussions et décisions prises ;</a:t>
            </a:r>
          </a:p>
          <a:p>
            <a:pPr lvl="1"/>
            <a:r>
              <a:rPr lang="fr-FR" sz="3400" dirty="0" smtClean="0"/>
              <a:t>le nombre d’étudiants déclarés admis ;</a:t>
            </a:r>
          </a:p>
          <a:p>
            <a:pPr lvl="1"/>
            <a:r>
              <a:rPr lang="fr-FR" sz="3400" dirty="0" smtClean="0"/>
              <a:t>le nombre d’étudiants admis en progression ;</a:t>
            </a:r>
          </a:p>
          <a:p>
            <a:pPr lvl="1"/>
            <a:r>
              <a:rPr lang="fr-FR" sz="3400" dirty="0" smtClean="0"/>
              <a:t>le nombre d’étudiants ajournés ;</a:t>
            </a:r>
          </a:p>
          <a:p>
            <a:pPr lvl="1"/>
            <a:r>
              <a:rPr lang="fr-FR" sz="3400" dirty="0" smtClean="0"/>
              <a:t>le nombre d’étudiants déclarés exclus.</a:t>
            </a:r>
          </a:p>
          <a:p>
            <a:pPr>
              <a:buNone/>
            </a:pPr>
            <a:r>
              <a:rPr lang="fr-FR" sz="2800" dirty="0" smtClean="0"/>
              <a:t> </a:t>
            </a:r>
            <a:endParaRPr lang="fr-FR" sz="4000" dirty="0" smtClean="0"/>
          </a:p>
          <a:p>
            <a:pPr>
              <a:buNone/>
            </a:pPr>
            <a:r>
              <a:rPr lang="fr-FR" sz="2800" dirty="0" smtClean="0"/>
              <a:t> </a:t>
            </a:r>
            <a:endParaRPr lang="fr-FR" sz="3600" dirty="0" smtClean="0"/>
          </a:p>
          <a:p>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pPr lvl="0">
              <a:buNone/>
            </a:pPr>
            <a:r>
              <a:rPr lang="fr-FR" sz="2400" dirty="0" smtClean="0"/>
              <a:t>Le procès-verbal, détaillé, des délibérations dument signé par l’ensemble des enseignants </a:t>
            </a:r>
          </a:p>
          <a:p>
            <a:pPr>
              <a:buNone/>
            </a:pPr>
            <a:endParaRPr lang="fr-FR" sz="2400" dirty="0" smtClean="0"/>
          </a:p>
          <a:p>
            <a:pPr>
              <a:buNone/>
            </a:pPr>
            <a:r>
              <a:rPr lang="fr-FR" sz="2400" dirty="0" smtClean="0"/>
              <a:t>Ces deux pièces sont consignées et archivées au niveau des trois structures :</a:t>
            </a:r>
          </a:p>
          <a:p>
            <a:pPr lvl="0">
              <a:buNone/>
            </a:pPr>
            <a:r>
              <a:rPr lang="fr-FR" sz="2400" dirty="0" smtClean="0"/>
              <a:t>Département ;</a:t>
            </a:r>
            <a:endParaRPr lang="fr-FR" sz="3200" dirty="0" smtClean="0"/>
          </a:p>
          <a:p>
            <a:pPr lvl="0">
              <a:buNone/>
            </a:pPr>
            <a:r>
              <a:rPr lang="fr-FR" sz="2400" dirty="0" smtClean="0"/>
              <a:t>Faculté (Institut) ;</a:t>
            </a:r>
            <a:endParaRPr lang="fr-FR" sz="3200" dirty="0" smtClean="0"/>
          </a:p>
          <a:p>
            <a:pPr lvl="0">
              <a:buNone/>
            </a:pPr>
            <a:r>
              <a:rPr lang="fr-FR" sz="2400" dirty="0" smtClean="0"/>
              <a:t>Vice Rectorat chargé de la Formation en graduation</a:t>
            </a:r>
            <a:endParaRPr lang="fr-FR" sz="3200" dirty="0" smtClean="0"/>
          </a:p>
          <a:p>
            <a:pPr>
              <a:buNone/>
            </a:pPr>
            <a:r>
              <a:rPr lang="fr-FR" sz="2400" dirty="0" smtClean="0"/>
              <a:t> </a:t>
            </a:r>
            <a:endParaRPr lang="fr-FR" sz="3200" dirty="0" smtClean="0"/>
          </a:p>
          <a:p>
            <a:pPr lvl="0">
              <a:buNone/>
            </a:pPr>
            <a:r>
              <a:rPr lang="fr-FR" sz="2400" dirty="0" smtClean="0"/>
              <a:t>Les PV de délibérations sont portés à la connaissance des étudiants par voie d’affichage ;</a:t>
            </a:r>
          </a:p>
          <a:p>
            <a:pPr lvl="0">
              <a:buNone/>
            </a:pPr>
            <a:r>
              <a:rPr lang="fr-FR" sz="2400" dirty="0" smtClean="0"/>
              <a:t>Les étudiants peuvent introduire un recours, dans le seul cas où une faute matérielle est constatée concernant les notes qui leurs sont attribuées ;</a:t>
            </a:r>
          </a:p>
          <a:p>
            <a:pPr lvl="0">
              <a:buNone/>
            </a:pPr>
            <a:r>
              <a:rPr lang="fr-FR" sz="2400" dirty="0" smtClean="0"/>
              <a:t>Le jury ne peut se réunir une deuxième fois que, sur convocation du chef de Département, et si une faute matérielle est constatée sur le PV de la première session de délibération ;</a:t>
            </a:r>
          </a:p>
          <a:p>
            <a:pPr>
              <a:buNone/>
            </a:pPr>
            <a:r>
              <a:rPr lang="fr-FR" sz="2400" dirty="0" smtClean="0"/>
              <a:t> </a:t>
            </a:r>
            <a:endParaRPr lang="fr-FR" sz="3200" dirty="0" smtClean="0"/>
          </a:p>
          <a:p>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lstStyle/>
          <a:p>
            <a:pPr>
              <a:buNone/>
            </a:pPr>
            <a:r>
              <a:rPr lang="fr-FR" b="1" u="sng" dirty="0" smtClean="0"/>
              <a:t> REGLES DE LA PROGRESSION</a:t>
            </a:r>
            <a:endParaRPr lang="fr-FR" dirty="0" smtClean="0"/>
          </a:p>
          <a:p>
            <a:pPr>
              <a:buNone/>
            </a:pPr>
            <a:r>
              <a:rPr lang="fr-FR" dirty="0" smtClean="0"/>
              <a:t> </a:t>
            </a:r>
          </a:p>
          <a:p>
            <a:pPr>
              <a:buNone/>
            </a:pPr>
            <a:r>
              <a:rPr lang="fr-FR" b="1" dirty="0" smtClean="0"/>
              <a:t>    </a:t>
            </a:r>
            <a:r>
              <a:rPr lang="fr-FR" b="1" u="sng" dirty="0" smtClean="0"/>
              <a:t>Assise réglementaire:</a:t>
            </a:r>
            <a:endParaRPr lang="fr-FR" dirty="0" smtClean="0"/>
          </a:p>
          <a:p>
            <a:pPr>
              <a:buNone/>
            </a:pPr>
            <a:r>
              <a:rPr lang="fr-FR" b="1" dirty="0" smtClean="0"/>
              <a:t> </a:t>
            </a:r>
            <a:endParaRPr lang="fr-FR" dirty="0" smtClean="0"/>
          </a:p>
          <a:p>
            <a:pPr>
              <a:buNone/>
            </a:pPr>
            <a:r>
              <a:rPr lang="fr-FR" dirty="0" smtClean="0"/>
              <a:t>    Arrêté 711 du 03/11/2011 :   Articles 24 à 37</a:t>
            </a:r>
          </a:p>
          <a:p>
            <a:pPr>
              <a:buNone/>
            </a:pPr>
            <a:r>
              <a:rPr lang="fr-FR" dirty="0" smtClean="0"/>
              <a:t> </a:t>
            </a:r>
          </a:p>
          <a:p>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2700" b="1" u="sng" dirty="0" smtClean="0"/>
              <a:t>DUREES  des ETUDES</a:t>
            </a:r>
            <a:r>
              <a:rPr lang="fr-FR" dirty="0" smtClean="0"/>
              <a:t/>
            </a:r>
            <a:br>
              <a:rPr lang="fr-FR" dirty="0" smtClean="0"/>
            </a:br>
            <a:endParaRPr lang="fr-FR" dirty="0"/>
          </a:p>
        </p:txBody>
      </p:sp>
      <p:sp>
        <p:nvSpPr>
          <p:cNvPr id="3" name="Espace réservé du contenu 2"/>
          <p:cNvSpPr>
            <a:spLocks noGrp="1"/>
          </p:cNvSpPr>
          <p:nvPr>
            <p:ph idx="1"/>
          </p:nvPr>
        </p:nvSpPr>
        <p:spPr>
          <a:xfrm>
            <a:off x="457200" y="1357298"/>
            <a:ext cx="8229600" cy="5214974"/>
          </a:xfrm>
        </p:spPr>
        <p:txBody>
          <a:bodyPr>
            <a:normAutofit fontScale="92500" lnSpcReduction="10000"/>
          </a:bodyPr>
          <a:lstStyle/>
          <a:p>
            <a:pPr>
              <a:buNone/>
            </a:pPr>
            <a:r>
              <a:rPr lang="fr-FR" b="1" i="1" dirty="0" smtClean="0"/>
              <a:t> </a:t>
            </a:r>
            <a:r>
              <a:rPr lang="fr-FR" b="1" i="1" u="sng" dirty="0" smtClean="0"/>
              <a:t>Durées maximales autorisées</a:t>
            </a:r>
            <a:endParaRPr lang="fr-FR" u="sng" dirty="0" smtClean="0"/>
          </a:p>
          <a:p>
            <a:r>
              <a:rPr lang="fr-FR" b="1" i="1" dirty="0" smtClean="0"/>
              <a:t>05 années, au plus, pour obtenir une Licence.</a:t>
            </a:r>
            <a:endParaRPr lang="fr-FR" dirty="0" smtClean="0"/>
          </a:p>
          <a:p>
            <a:pPr>
              <a:buNone/>
            </a:pPr>
            <a:r>
              <a:rPr lang="fr-FR" u="sng" dirty="0" smtClean="0"/>
              <a:t>L’article 34 de l’arrêté 712 précise :</a:t>
            </a:r>
            <a:endParaRPr lang="fr-FR" dirty="0" smtClean="0"/>
          </a:p>
          <a:p>
            <a:pPr>
              <a:buNone/>
            </a:pPr>
            <a:r>
              <a:rPr lang="fr-FR" i="1" dirty="0" smtClean="0"/>
              <a:t>L’étudiant ne peut séjourner plus de 05 années dans le cycle de formation LICENCE, et ce même dans le cas où il a bénéficié d’une réorientation (changement de parcours de formation). Toutefois, les étudiants ayant acquis 120 crédits, ou plus, peuvent bénéficier d’une autorisation pour une inscription à une 6</a:t>
            </a:r>
            <a:r>
              <a:rPr lang="fr-FR" i="1" baseline="30000" dirty="0" smtClean="0"/>
              <a:t>ème</a:t>
            </a:r>
            <a:r>
              <a:rPr lang="fr-FR" i="1" dirty="0" smtClean="0"/>
              <a:t> année exceptionnelle.</a:t>
            </a:r>
          </a:p>
          <a:p>
            <a:pPr>
              <a:buNone/>
            </a:pPr>
            <a:endParaRPr lang="fr-FR" dirty="0" smtClean="0"/>
          </a:p>
          <a:p>
            <a:r>
              <a:rPr lang="fr-FR" b="1" i="1" dirty="0" smtClean="0"/>
              <a:t>03 années, au plus, pour obtenir un Master.</a:t>
            </a:r>
            <a:endParaRPr lang="fr-FR" dirty="0" smtClean="0"/>
          </a:p>
          <a:p>
            <a:pPr>
              <a:buNone/>
            </a:pPr>
            <a:r>
              <a:rPr lang="fr-FR" u="sng" dirty="0" smtClean="0"/>
              <a:t>L’article 34 de l’arrêté 712 précise :</a:t>
            </a:r>
            <a:endParaRPr lang="fr-FR" dirty="0" smtClean="0"/>
          </a:p>
          <a:p>
            <a:pPr>
              <a:buNone/>
            </a:pPr>
            <a:r>
              <a:rPr lang="fr-FR" i="1" dirty="0" smtClean="0"/>
              <a:t>En aucun cas, l’étudiant inscrit en Master ne peut y séjourner plus de 03 années au maximum. </a:t>
            </a:r>
            <a:endParaRPr lang="fr-FR" dirty="0" smtClean="0"/>
          </a:p>
          <a:p>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b="1" dirty="0" smtClean="0"/>
              <a:t>CLASSEMENT </a:t>
            </a:r>
            <a:r>
              <a:rPr lang="fr-FR" sz="2400" dirty="0" smtClean="0"/>
              <a:t/>
            </a:r>
            <a:br>
              <a:rPr lang="fr-FR" sz="2400" dirty="0" smtClean="0"/>
            </a:br>
            <a:endParaRPr lang="fr-FR" sz="2400" dirty="0"/>
          </a:p>
        </p:txBody>
      </p:sp>
      <p:sp>
        <p:nvSpPr>
          <p:cNvPr id="3" name="Espace réservé du contenu 2"/>
          <p:cNvSpPr>
            <a:spLocks noGrp="1"/>
          </p:cNvSpPr>
          <p:nvPr>
            <p:ph idx="1"/>
          </p:nvPr>
        </p:nvSpPr>
        <p:spPr>
          <a:xfrm>
            <a:off x="457200" y="1643050"/>
            <a:ext cx="8229600" cy="4681550"/>
          </a:xfrm>
        </p:spPr>
        <p:txBody>
          <a:bodyPr>
            <a:normAutofit fontScale="77500" lnSpcReduction="20000"/>
          </a:bodyPr>
          <a:lstStyle/>
          <a:p>
            <a:pPr algn="ctr">
              <a:buNone/>
            </a:pPr>
            <a:endParaRPr lang="fr-FR" b="1" u="sng" dirty="0" smtClean="0"/>
          </a:p>
          <a:p>
            <a:pPr algn="ctr">
              <a:buNone/>
            </a:pPr>
            <a:r>
              <a:rPr lang="fr-FR" b="1" u="sng" dirty="0" smtClean="0"/>
              <a:t>Classement des étudiants</a:t>
            </a:r>
            <a:endParaRPr lang="fr-FR" dirty="0" smtClean="0"/>
          </a:p>
          <a:p>
            <a:pPr>
              <a:buNone/>
            </a:pPr>
            <a:r>
              <a:rPr lang="fr-FR" dirty="0" smtClean="0"/>
              <a:t> </a:t>
            </a:r>
          </a:p>
          <a:p>
            <a:pPr>
              <a:buNone/>
            </a:pPr>
            <a:r>
              <a:rPr lang="fr-FR" dirty="0" smtClean="0"/>
              <a:t>Le classement des étudiants, d’une même promotion, est prépondérant pour toutes les opérations de sélection et d’orientation.</a:t>
            </a:r>
          </a:p>
          <a:p>
            <a:pPr>
              <a:buNone/>
            </a:pPr>
            <a:r>
              <a:rPr lang="fr-FR" dirty="0" smtClean="0">
                <a:solidFill>
                  <a:srgbClr val="FF0000"/>
                </a:solidFill>
              </a:rPr>
              <a:t>L’arrêté n° 714 du 03 novembre </a:t>
            </a:r>
            <a:r>
              <a:rPr lang="fr-FR" sz="3100" dirty="0" smtClean="0">
                <a:solidFill>
                  <a:srgbClr val="FF0000"/>
                </a:solidFill>
              </a:rPr>
              <a:t>2011</a:t>
            </a:r>
            <a:r>
              <a:rPr lang="fr-FR" dirty="0" smtClean="0">
                <a:solidFill>
                  <a:srgbClr val="FF0000"/>
                </a:solidFill>
              </a:rPr>
              <a:t> définit les modalités de classement des étudiants.</a:t>
            </a:r>
          </a:p>
          <a:p>
            <a:pPr>
              <a:buNone/>
            </a:pPr>
            <a:r>
              <a:rPr lang="fr-FR" dirty="0" smtClean="0"/>
              <a:t> </a:t>
            </a:r>
          </a:p>
          <a:p>
            <a:pPr>
              <a:buNone/>
            </a:pPr>
            <a:r>
              <a:rPr lang="fr-FR" dirty="0" smtClean="0"/>
              <a:t>L’arrêté n° 714 définit une </a:t>
            </a:r>
            <a:r>
              <a:rPr lang="fr-FR" b="1" dirty="0" smtClean="0"/>
              <a:t>FORMULE DE CLASSEMENT UNIQUE</a:t>
            </a:r>
            <a:r>
              <a:rPr lang="fr-FR" dirty="0" smtClean="0"/>
              <a:t>, applicable à tous les étudiants d’une même promotion. La formule introduit des coefficients de pondération qui tient compte, pour chaque étudiant, du nombre de ses redoublement, de ses admissions avec des dettes, …</a:t>
            </a:r>
          </a:p>
          <a:p>
            <a:pPr>
              <a:buNone/>
            </a:pPr>
            <a:r>
              <a:rPr lang="fr-FR" dirty="0" smtClean="0">
                <a:solidFill>
                  <a:srgbClr val="FF0000"/>
                </a:solidFill>
              </a:rPr>
              <a:t>Aucun étudiant de la promotion n’est exclu du classement.</a:t>
            </a:r>
          </a:p>
          <a:p>
            <a:pPr>
              <a:buNone/>
            </a:pPr>
            <a:r>
              <a:rPr lang="fr-FR" dirty="0" smtClean="0">
                <a:solidFill>
                  <a:srgbClr val="FF0000"/>
                </a:solidFill>
              </a:rPr>
              <a:t> </a:t>
            </a:r>
          </a:p>
          <a:p>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5400" b="1" dirty="0" smtClean="0">
                <a:solidFill>
                  <a:srgbClr val="FF0000"/>
                </a:solidFill>
              </a:rPr>
              <a:t> </a:t>
            </a:r>
            <a:r>
              <a:rPr lang="fr-FR" sz="2400" b="1" dirty="0" smtClean="0">
                <a:solidFill>
                  <a:schemeClr val="bg2">
                    <a:lumMod val="25000"/>
                  </a:schemeClr>
                </a:solidFill>
              </a:rPr>
              <a:t>ORIENTATION</a:t>
            </a:r>
            <a:endParaRPr lang="fr-FR" sz="2400" dirty="0">
              <a:solidFill>
                <a:schemeClr val="bg2">
                  <a:lumMod val="25000"/>
                </a:schemeClr>
              </a:solidFill>
            </a:endParaRPr>
          </a:p>
        </p:txBody>
      </p:sp>
      <p:sp>
        <p:nvSpPr>
          <p:cNvPr id="3" name="Espace réservé du contenu 2"/>
          <p:cNvSpPr>
            <a:spLocks noGrp="1"/>
          </p:cNvSpPr>
          <p:nvPr>
            <p:ph idx="1"/>
          </p:nvPr>
        </p:nvSpPr>
        <p:spPr/>
        <p:txBody>
          <a:bodyPr>
            <a:normAutofit fontScale="62500" lnSpcReduction="20000"/>
          </a:bodyPr>
          <a:lstStyle/>
          <a:p>
            <a:pPr>
              <a:buNone/>
            </a:pPr>
            <a:r>
              <a:rPr lang="fr-FR" b="1" u="sng" dirty="0" smtClean="0"/>
              <a:t>Orientation vers les spécialités</a:t>
            </a:r>
            <a:endParaRPr lang="fr-FR" dirty="0" smtClean="0"/>
          </a:p>
          <a:p>
            <a:pPr>
              <a:buNone/>
            </a:pPr>
            <a:r>
              <a:rPr lang="fr-FR" dirty="0" smtClean="0"/>
              <a:t>L’orientation des étudiants vers les spécialités, est confié à une commission définie par </a:t>
            </a:r>
            <a:r>
              <a:rPr lang="fr-FR" dirty="0" smtClean="0">
                <a:solidFill>
                  <a:srgbClr val="FF0000"/>
                </a:solidFill>
              </a:rPr>
              <a:t>l’arrêté n°711 en ses articles 55, 56 et 57</a:t>
            </a:r>
          </a:p>
          <a:p>
            <a:pPr>
              <a:buNone/>
            </a:pPr>
            <a:endParaRPr lang="fr-FR" dirty="0" smtClean="0"/>
          </a:p>
          <a:p>
            <a:pPr>
              <a:buNone/>
            </a:pPr>
            <a:r>
              <a:rPr lang="fr-FR" dirty="0" smtClean="0"/>
              <a:t>La commission de classement et d’orientation, est composée de :</a:t>
            </a:r>
          </a:p>
          <a:p>
            <a:pPr lvl="0">
              <a:buNone/>
            </a:pPr>
            <a:r>
              <a:rPr lang="fr-FR" dirty="0" smtClean="0"/>
              <a:t>Le Vice Recteur chargé de la Formation en Graduation, ou de son représentant</a:t>
            </a:r>
          </a:p>
          <a:p>
            <a:pPr lvl="0">
              <a:buNone/>
            </a:pPr>
            <a:r>
              <a:rPr lang="fr-FR" dirty="0" smtClean="0"/>
              <a:t>Les Chefs de Département concernés</a:t>
            </a:r>
          </a:p>
          <a:p>
            <a:pPr lvl="0">
              <a:buNone/>
            </a:pPr>
            <a:r>
              <a:rPr lang="fr-FR" dirty="0" smtClean="0"/>
              <a:t>Les responsables de domaines concernés</a:t>
            </a:r>
          </a:p>
          <a:p>
            <a:pPr lvl="0">
              <a:buNone/>
            </a:pPr>
            <a:r>
              <a:rPr lang="fr-FR" dirty="0" smtClean="0"/>
              <a:t>Les responsables de filières concernés</a:t>
            </a:r>
          </a:p>
          <a:p>
            <a:pPr lvl="0">
              <a:buNone/>
            </a:pPr>
            <a:r>
              <a:rPr lang="fr-FR" dirty="0" smtClean="0"/>
              <a:t>Les responsables de spécialités concernés.</a:t>
            </a:r>
          </a:p>
          <a:p>
            <a:pPr>
              <a:buNone/>
            </a:pPr>
            <a:r>
              <a:rPr lang="fr-FR" dirty="0" smtClean="0"/>
              <a:t>La commission de classement et d’orientation se réunit, en session ordinaire, après les sessions de délibération de fin d’année.</a:t>
            </a:r>
          </a:p>
          <a:p>
            <a:pPr>
              <a:buNone/>
            </a:pPr>
            <a:r>
              <a:rPr lang="fr-FR" dirty="0" smtClean="0"/>
              <a:t>Ses décisions sont consignées dans des PV, et rendues publiques.</a:t>
            </a:r>
          </a:p>
          <a:p>
            <a:pPr>
              <a:buNone/>
            </a:pPr>
            <a:endParaRPr lang="fr-FR" dirty="0" smtClean="0"/>
          </a:p>
          <a:p>
            <a:pPr>
              <a:buNone/>
            </a:pPr>
            <a:r>
              <a:rPr lang="fr-FR" dirty="0" smtClean="0"/>
              <a:t>Un recours peut être déposé par les étudiants, auprès du Département, dans un délai ne dépassant pas 48 heures ouvrables à compter de la date d’affichage.</a:t>
            </a:r>
          </a:p>
          <a:p>
            <a:pPr>
              <a:buNone/>
            </a:pPr>
            <a:r>
              <a:rPr lang="fr-FR" dirty="0" smtClean="0"/>
              <a:t> </a:t>
            </a:r>
          </a:p>
          <a:p>
            <a:pPr>
              <a:buNone/>
            </a:pPr>
            <a:r>
              <a:rPr lang="fr-FR" dirty="0" smtClean="0"/>
              <a:t> </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71546"/>
            <a:ext cx="8229600" cy="4786346"/>
          </a:xfrm>
        </p:spPr>
        <p:txBody>
          <a:bodyPr>
            <a:normAutofit fontScale="55000" lnSpcReduction="20000"/>
          </a:bodyPr>
          <a:lstStyle/>
          <a:p>
            <a:pPr>
              <a:buNone/>
            </a:pPr>
            <a:r>
              <a:rPr lang="fr-FR" sz="2800" b="1" u="sng" dirty="0" smtClean="0"/>
              <a:t>Délais de dépôt et de traitement des candidatures :</a:t>
            </a:r>
          </a:p>
          <a:p>
            <a:pPr>
              <a:buNone/>
            </a:pPr>
            <a:endParaRPr lang="fr-FR" sz="1800" dirty="0" smtClean="0"/>
          </a:p>
          <a:p>
            <a:pPr>
              <a:buNone/>
            </a:pPr>
            <a:r>
              <a:rPr lang="fr-FR" sz="2800" b="1" u="sng" dirty="0" smtClean="0"/>
              <a:t>Annonce concernant les options de Master à ouvrir</a:t>
            </a:r>
            <a:endParaRPr lang="fr-FR" sz="2000" dirty="0" smtClean="0"/>
          </a:p>
          <a:p>
            <a:pPr>
              <a:buNone/>
            </a:pPr>
            <a:r>
              <a:rPr lang="fr-FR" sz="2800" dirty="0" smtClean="0"/>
              <a:t>Les départements doivent annoncer, avant la fin de l’année universitaire, par voie d’affichage et sur leurs sites web :</a:t>
            </a:r>
          </a:p>
          <a:p>
            <a:pPr>
              <a:buNone/>
            </a:pPr>
            <a:endParaRPr lang="fr-FR" sz="3600" dirty="0" smtClean="0"/>
          </a:p>
          <a:p>
            <a:pPr lvl="0">
              <a:buNone/>
            </a:pPr>
            <a:r>
              <a:rPr lang="fr-FR" sz="2800" dirty="0" smtClean="0"/>
              <a:t>Les listes des spécialités de Master que le Département ouvre au titre de la prochaine année universitaire, en indiquant pour chaque spécialité ;</a:t>
            </a:r>
            <a:endParaRPr lang="fr-FR" sz="3600" dirty="0" smtClean="0"/>
          </a:p>
          <a:p>
            <a:pPr lvl="1"/>
            <a:r>
              <a:rPr lang="fr-FR" dirty="0" smtClean="0"/>
              <a:t>L’intitulé et les objectifs du Master</a:t>
            </a:r>
            <a:endParaRPr lang="fr-FR" sz="3200" dirty="0" smtClean="0"/>
          </a:p>
          <a:p>
            <a:pPr lvl="1"/>
            <a:r>
              <a:rPr lang="fr-FR" dirty="0" smtClean="0"/>
              <a:t>La plaquette de formation</a:t>
            </a:r>
            <a:endParaRPr lang="fr-FR" sz="3200" dirty="0" smtClean="0"/>
          </a:p>
          <a:p>
            <a:pPr lvl="1"/>
            <a:r>
              <a:rPr lang="fr-FR" dirty="0" smtClean="0"/>
              <a:t>Le nombre de places pédagogiques à ouvrir</a:t>
            </a:r>
            <a:endParaRPr lang="fr-FR" sz="3200" dirty="0" smtClean="0"/>
          </a:p>
          <a:p>
            <a:pPr lvl="0">
              <a:buNone/>
            </a:pPr>
            <a:r>
              <a:rPr lang="fr-FR" sz="2800" dirty="0" smtClean="0"/>
              <a:t>Les dates de dépôt , d’examen des dossiers, d’annonce des candidatures retenues et du début des cours</a:t>
            </a:r>
            <a:endParaRPr lang="fr-FR" sz="3600" dirty="0" smtClean="0"/>
          </a:p>
          <a:p>
            <a:pPr>
              <a:buNone/>
            </a:pPr>
            <a:r>
              <a:rPr lang="fr-FR" sz="2800" b="1" u="sng" dirty="0" smtClean="0"/>
              <a:t>Délais à respecter</a:t>
            </a:r>
            <a:endParaRPr lang="fr-FR" sz="1800" dirty="0" smtClean="0"/>
          </a:p>
          <a:p>
            <a:pPr>
              <a:buNone/>
            </a:pPr>
            <a:r>
              <a:rPr lang="fr-FR" sz="2800" dirty="0" smtClean="0"/>
              <a:t> </a:t>
            </a:r>
            <a:endParaRPr lang="fr-FR" sz="3600" dirty="0" smtClean="0"/>
          </a:p>
          <a:p>
            <a:pPr lvl="0"/>
            <a:r>
              <a:rPr lang="fr-FR" sz="3600" b="1" dirty="0" smtClean="0"/>
              <a:t>Dépôt des dossiers de candidature :</a:t>
            </a:r>
            <a:r>
              <a:rPr lang="fr-FR" sz="2000" dirty="0" smtClean="0"/>
              <a:t>		</a:t>
            </a:r>
            <a:r>
              <a:rPr lang="fr-FR" sz="2900" dirty="0" smtClean="0"/>
              <a:t>Avant le 15 septembre</a:t>
            </a:r>
          </a:p>
          <a:p>
            <a:pPr lvl="0"/>
            <a:r>
              <a:rPr lang="fr-FR" sz="3600" b="1" dirty="0" smtClean="0"/>
              <a:t>Etude des dossiers :</a:t>
            </a:r>
            <a:r>
              <a:rPr lang="fr-FR" sz="2800" dirty="0" smtClean="0"/>
              <a:t>				Avant le 20 septembre</a:t>
            </a:r>
            <a:endParaRPr lang="fr-FR" sz="3600" dirty="0" smtClean="0"/>
          </a:p>
          <a:p>
            <a:pPr lvl="0"/>
            <a:r>
              <a:rPr lang="fr-FR" sz="3600" b="1" dirty="0" smtClean="0"/>
              <a:t>Début des cours</a:t>
            </a:r>
            <a:r>
              <a:rPr lang="fr-FR" sz="2800" dirty="0" smtClean="0"/>
              <a:t> :				A partir du 20 septembre	</a:t>
            </a:r>
            <a:endParaRPr lang="fr-FR" sz="3600"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2700" b="1" dirty="0" smtClean="0"/>
              <a:t>Le Congé Académique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85000" lnSpcReduction="20000"/>
          </a:bodyPr>
          <a:lstStyle/>
          <a:p>
            <a:pPr>
              <a:buNone/>
            </a:pPr>
            <a:r>
              <a:rPr lang="fr-FR" dirty="0" smtClean="0"/>
              <a:t>Le congé académique est accordé, pour des raisons particulières dûment justifiées  à l’étudiant pour lui permettre de suspendre ses études pendant une année universitaire.</a:t>
            </a:r>
          </a:p>
          <a:p>
            <a:pPr>
              <a:buNone/>
            </a:pPr>
            <a:r>
              <a:rPr lang="fr-FR" dirty="0" smtClean="0"/>
              <a:t>L’année correspondant au congé académique est comptée comme </a:t>
            </a:r>
            <a:r>
              <a:rPr lang="fr-FR" dirty="0" smtClean="0">
                <a:solidFill>
                  <a:srgbClr val="FF0000"/>
                </a:solidFill>
              </a:rPr>
              <a:t>ANNEE BLANCHE </a:t>
            </a:r>
            <a:r>
              <a:rPr lang="fr-FR" dirty="0" smtClean="0"/>
              <a:t>pour l’étudiant. Elle n’est pas comptée comme </a:t>
            </a:r>
            <a:r>
              <a:rPr lang="fr-FR" dirty="0" smtClean="0">
                <a:solidFill>
                  <a:srgbClr val="FF0000"/>
                </a:solidFill>
              </a:rPr>
              <a:t>REDOUBLEMENT</a:t>
            </a:r>
            <a:r>
              <a:rPr lang="fr-FR" dirty="0" smtClean="0"/>
              <a:t>.</a:t>
            </a:r>
          </a:p>
          <a:p>
            <a:pPr>
              <a:buNone/>
            </a:pPr>
            <a:r>
              <a:rPr lang="fr-FR" dirty="0" smtClean="0"/>
              <a:t> </a:t>
            </a:r>
          </a:p>
          <a:p>
            <a:pPr>
              <a:buNone/>
            </a:pPr>
            <a:r>
              <a:rPr lang="fr-FR" dirty="0" smtClean="0"/>
              <a:t>Le Congé Académique ne peut être accordé, plus d’une fois, au cours du cursus universitaire.</a:t>
            </a:r>
          </a:p>
          <a:p>
            <a:pPr>
              <a:buNone/>
            </a:pPr>
            <a:r>
              <a:rPr lang="fr-FR" dirty="0" smtClean="0"/>
              <a:t> </a:t>
            </a:r>
          </a:p>
          <a:p>
            <a:pPr>
              <a:buNone/>
            </a:pPr>
            <a:r>
              <a:rPr lang="fr-FR" dirty="0" smtClean="0"/>
              <a:t> </a:t>
            </a:r>
          </a:p>
          <a:p>
            <a:pPr>
              <a:buNone/>
            </a:pPr>
            <a:r>
              <a:rPr lang="fr-FR" b="1" u="sng" dirty="0" smtClean="0"/>
              <a:t>Assise réglementaire</a:t>
            </a:r>
            <a:endParaRPr lang="fr-FR" dirty="0" smtClean="0"/>
          </a:p>
          <a:p>
            <a:pPr>
              <a:buNone/>
            </a:pPr>
            <a:r>
              <a:rPr lang="fr-FR" b="1" u="sng" dirty="0" smtClean="0"/>
              <a:t>Arrêté 711 :</a:t>
            </a:r>
            <a:r>
              <a:rPr lang="fr-FR" dirty="0" smtClean="0"/>
              <a:t>		articles 7,8, 9 et 10</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fontScale="77500" lnSpcReduction="20000"/>
          </a:bodyPr>
          <a:lstStyle/>
          <a:p>
            <a:pPr>
              <a:buNone/>
            </a:pPr>
            <a:r>
              <a:rPr lang="fr-FR" b="1" u="sng" dirty="0" smtClean="0"/>
              <a:t>Dépôt de la demande :</a:t>
            </a:r>
            <a:endParaRPr lang="fr-FR" dirty="0" smtClean="0"/>
          </a:p>
          <a:p>
            <a:pPr>
              <a:buNone/>
            </a:pPr>
            <a:r>
              <a:rPr lang="fr-FR" dirty="0" smtClean="0"/>
              <a:t>Même si les études, dans le cadre du LMD, sont organisées en Semestres, le congé académique est accordé au titre de l’année universitaire (septembre à septembre). La demande est déposée auprès du Département avant le 15 décembre de chaque année universitaire, soit avant la programmation des examens finaux du semestre 1 de l’année universitaire.</a:t>
            </a:r>
          </a:p>
          <a:p>
            <a:pPr>
              <a:buNone/>
            </a:pPr>
            <a:r>
              <a:rPr lang="fr-FR" dirty="0" smtClean="0"/>
              <a:t>Toutefois, et pour des raisons impérieuses dument justifiées (accidents ou autres causes contraignantes et imprévisibles) les demandes peuvent être reçues après le délai du 15 décembre. </a:t>
            </a:r>
          </a:p>
          <a:p>
            <a:pPr>
              <a:buNone/>
            </a:pPr>
            <a:endParaRPr lang="fr-FR" dirty="0" smtClean="0"/>
          </a:p>
          <a:p>
            <a:pPr>
              <a:buNone/>
            </a:pPr>
            <a:r>
              <a:rPr lang="fr-FR" b="1" u="sng" dirty="0" smtClean="0"/>
              <a:t>Motifs acceptés pour accorder le congé académique :</a:t>
            </a:r>
            <a:endParaRPr lang="fr-FR" dirty="0" smtClean="0"/>
          </a:p>
          <a:p>
            <a:pPr marL="514350" lvl="0" indent="-514350">
              <a:buClrTx/>
              <a:buFont typeface="+mj-lt"/>
              <a:buAutoNum type="arabicPeriod"/>
            </a:pPr>
            <a:r>
              <a:rPr lang="fr-FR" dirty="0" smtClean="0"/>
              <a:t>Maladie chronique invalidante</a:t>
            </a:r>
          </a:p>
          <a:p>
            <a:pPr marL="514350" lvl="0" indent="-514350">
              <a:buClrTx/>
              <a:buFont typeface="+mj-lt"/>
              <a:buAutoNum type="arabicPeriod"/>
            </a:pPr>
            <a:r>
              <a:rPr lang="fr-FR" dirty="0" smtClean="0"/>
              <a:t>Maternité</a:t>
            </a:r>
          </a:p>
          <a:p>
            <a:pPr marL="514350" lvl="0" indent="-514350">
              <a:buClrTx/>
              <a:buFont typeface="+mj-lt"/>
              <a:buAutoNum type="arabicPeriod"/>
            </a:pPr>
            <a:r>
              <a:rPr lang="fr-FR" dirty="0" smtClean="0"/>
              <a:t>Maladie de longue durée</a:t>
            </a:r>
          </a:p>
          <a:p>
            <a:pPr marL="514350" lvl="0" indent="-514350">
              <a:buClrTx/>
              <a:buFont typeface="+mj-lt"/>
              <a:buAutoNum type="arabicPeriod"/>
            </a:pPr>
            <a:r>
              <a:rPr lang="fr-FR" dirty="0" smtClean="0"/>
              <a:t>Service national</a:t>
            </a:r>
          </a:p>
          <a:p>
            <a:pPr marL="514350" lvl="0" indent="-514350">
              <a:buClrTx/>
              <a:buFont typeface="+mj-lt"/>
              <a:buAutoNum type="arabicPeriod"/>
            </a:pPr>
            <a:r>
              <a:rPr lang="fr-FR" dirty="0" smtClean="0"/>
              <a:t>Obligations familiales (relatives aux ascendants et/ou descendants, déplacement du conjoint ou des parents lié à la fonction, …)</a:t>
            </a:r>
          </a:p>
          <a:p>
            <a:pPr>
              <a:buNone/>
            </a:pPr>
            <a:r>
              <a:rPr lang="fr-FR" dirty="0" smtClean="0"/>
              <a:t> </a:t>
            </a:r>
          </a:p>
          <a:p>
            <a:pPr>
              <a:buNone/>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38806"/>
          </a:xfrm>
        </p:spPr>
        <p:txBody>
          <a:bodyPr>
            <a:normAutofit fontScale="70000" lnSpcReduction="20000"/>
          </a:bodyPr>
          <a:lstStyle/>
          <a:p>
            <a:pPr>
              <a:buNone/>
            </a:pPr>
            <a:r>
              <a:rPr lang="fr-FR" b="1" u="sng" dirty="0" smtClean="0"/>
              <a:t>Examen des dossiers :</a:t>
            </a:r>
            <a:endParaRPr lang="fr-FR" dirty="0" smtClean="0"/>
          </a:p>
          <a:p>
            <a:pPr>
              <a:buNone/>
            </a:pPr>
            <a:r>
              <a:rPr lang="fr-FR" dirty="0" smtClean="0"/>
              <a:t>Les dossiers sont examinés, au fur et à mesure de leurs dépôts, par une commission installée à cet effet par le chef du Département, et comprenant des enseignants responsables de parcours de formation, de l’adjoint au chef de Département chargé de la Pédagogie et du responsable de la scolarité du Département.</a:t>
            </a:r>
          </a:p>
          <a:p>
            <a:pPr>
              <a:buNone/>
            </a:pPr>
            <a:r>
              <a:rPr lang="fr-FR" dirty="0" smtClean="0"/>
              <a:t>Les résultats de l’examen des dossiers est communiqué par voie d’affichage, et les étudiants ont le droit de déposer un recours dans la limite de 72 heures suivants la date d’affichage des résultats.  Dans l’affichage des résultats, le Département doit indiquer la mention :</a:t>
            </a:r>
          </a:p>
          <a:p>
            <a:pPr>
              <a:buNone/>
            </a:pPr>
            <a:r>
              <a:rPr lang="fr-FR" b="1" i="1" dirty="0" smtClean="0"/>
              <a:t>	«  Les recours sont recevables avant la date : …….. (Indiquer date et heure) …. »</a:t>
            </a:r>
            <a:endParaRPr lang="fr-FR" dirty="0" smtClean="0"/>
          </a:p>
          <a:p>
            <a:pPr>
              <a:buNone/>
            </a:pPr>
            <a:r>
              <a:rPr lang="fr-FR" dirty="0" smtClean="0"/>
              <a:t> </a:t>
            </a:r>
          </a:p>
          <a:p>
            <a:pPr>
              <a:buNone/>
            </a:pPr>
            <a:r>
              <a:rPr lang="fr-FR" b="1" u="sng" dirty="0" smtClean="0"/>
              <a:t>Décision du congé académique :</a:t>
            </a:r>
            <a:endParaRPr lang="fr-FR" dirty="0" smtClean="0"/>
          </a:p>
          <a:p>
            <a:pPr>
              <a:buNone/>
            </a:pPr>
            <a:r>
              <a:rPr lang="fr-FR" dirty="0" smtClean="0"/>
              <a:t>Le chef du Département, et sur la base du Procès -Verbal, de la commission ci-dessus mentionnée, établit, pour chacun des étudiants bénéficiaires, une DECISION DE CONGE ACADEMIQUE en trois exemplaires:</a:t>
            </a:r>
          </a:p>
          <a:p>
            <a:pPr>
              <a:buNone/>
            </a:pPr>
            <a:r>
              <a:rPr lang="fr-FR" dirty="0" smtClean="0"/>
              <a:t>-</a:t>
            </a:r>
            <a:r>
              <a:rPr lang="fr-FR" dirty="0" smtClean="0">
                <a:solidFill>
                  <a:srgbClr val="FF0000"/>
                </a:solidFill>
              </a:rPr>
              <a:t>Un exemplaire est remis à l’étudiant.</a:t>
            </a:r>
          </a:p>
          <a:p>
            <a:pPr>
              <a:buNone/>
            </a:pPr>
            <a:r>
              <a:rPr lang="fr-FR" dirty="0" smtClean="0">
                <a:solidFill>
                  <a:srgbClr val="FF0000"/>
                </a:solidFill>
              </a:rPr>
              <a:t>-Un exemplaire est classé dans son dossier de cursus universitaire.</a:t>
            </a:r>
          </a:p>
          <a:p>
            <a:pPr>
              <a:buNone/>
            </a:pPr>
            <a:r>
              <a:rPr lang="fr-FR" dirty="0" smtClean="0">
                <a:solidFill>
                  <a:srgbClr val="FF0000"/>
                </a:solidFill>
              </a:rPr>
              <a:t>-Un exemplaire est remis aux  services centraux du Vice Rectorat.</a:t>
            </a:r>
          </a:p>
          <a:p>
            <a:pPr>
              <a:buNone/>
            </a:pPr>
            <a:r>
              <a:rPr lang="fr-FR" dirty="0" smtClean="0"/>
              <a:t>La décision du congé académique doit indiquer clairement que l’étudiant est tenu de se ré inscrire, normalement, au titre de la prochaine rentrée universitaire.</a:t>
            </a:r>
          </a:p>
          <a:p>
            <a:pPr>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normAutofit fontScale="70000" lnSpcReduction="20000"/>
          </a:bodyPr>
          <a:lstStyle/>
          <a:p>
            <a:pPr>
              <a:buNone/>
            </a:pPr>
            <a:r>
              <a:rPr lang="fr-FR" b="1" u="sng" dirty="0" smtClean="0"/>
              <a:t>Documents à récupérer chez l’étudiant</a:t>
            </a:r>
          </a:p>
          <a:p>
            <a:pPr>
              <a:buNone/>
            </a:pPr>
            <a:endParaRPr lang="fr-FR" dirty="0" smtClean="0"/>
          </a:p>
          <a:p>
            <a:pPr>
              <a:buNone/>
            </a:pPr>
            <a:r>
              <a:rPr lang="fr-FR" dirty="0" smtClean="0"/>
              <a:t>L’étudiant bénéficiaire du Congé Académique, doit remettre contre récépissé établit par le Chef du Département :</a:t>
            </a:r>
          </a:p>
          <a:p>
            <a:pPr lvl="0">
              <a:buNone/>
            </a:pPr>
            <a:r>
              <a:rPr lang="fr-FR" dirty="0" smtClean="0"/>
              <a:t>-</a:t>
            </a:r>
            <a:r>
              <a:rPr lang="fr-FR" dirty="0" smtClean="0">
                <a:solidFill>
                  <a:srgbClr val="FF0000"/>
                </a:solidFill>
              </a:rPr>
              <a:t>La carte d’étudiant</a:t>
            </a:r>
          </a:p>
          <a:p>
            <a:pPr lvl="0">
              <a:buNone/>
            </a:pPr>
            <a:r>
              <a:rPr lang="fr-FR" dirty="0" smtClean="0">
                <a:solidFill>
                  <a:srgbClr val="FF0000"/>
                </a:solidFill>
              </a:rPr>
              <a:t>-Un quitus de la bibliothèque universitaire</a:t>
            </a:r>
          </a:p>
          <a:p>
            <a:pPr lvl="0">
              <a:buNone/>
            </a:pPr>
            <a:r>
              <a:rPr lang="fr-FR" dirty="0" smtClean="0">
                <a:solidFill>
                  <a:srgbClr val="FF0000"/>
                </a:solidFill>
              </a:rPr>
              <a:t>-Un quitus des œuvres universitaires</a:t>
            </a:r>
          </a:p>
          <a:p>
            <a:pPr>
              <a:buNone/>
            </a:pPr>
            <a:r>
              <a:rPr lang="fr-FR" dirty="0" smtClean="0"/>
              <a:t>Ces documents sont déposés dans le coffre du Département, et doivent être remis à l’étudiant à la fin du Congé Académique.</a:t>
            </a:r>
          </a:p>
          <a:p>
            <a:pPr>
              <a:buNone/>
            </a:pPr>
            <a:r>
              <a:rPr lang="fr-FR" dirty="0" smtClean="0"/>
              <a:t> </a:t>
            </a:r>
          </a:p>
          <a:p>
            <a:pPr>
              <a:buNone/>
            </a:pPr>
            <a:r>
              <a:rPr lang="fr-FR" b="1" u="sng" dirty="0" smtClean="0"/>
              <a:t>Listes des bénéficiaires du congé académique</a:t>
            </a:r>
            <a:endParaRPr lang="fr-FR" dirty="0" smtClean="0"/>
          </a:p>
          <a:p>
            <a:pPr>
              <a:buNone/>
            </a:pPr>
            <a:r>
              <a:rPr lang="fr-FR" dirty="0" smtClean="0"/>
              <a:t>Les listes de étudiants bénéficiaires du Congé Académique, doivent être établies pour chaque Département, et remises avant le 15 janvier de chaque année, aux :</a:t>
            </a:r>
          </a:p>
          <a:p>
            <a:pPr lvl="0">
              <a:buNone/>
            </a:pPr>
            <a:r>
              <a:rPr lang="fr-FR" dirty="0" smtClean="0"/>
              <a:t>- </a:t>
            </a:r>
            <a:r>
              <a:rPr lang="fr-FR" dirty="0" smtClean="0">
                <a:solidFill>
                  <a:srgbClr val="FF0000"/>
                </a:solidFill>
              </a:rPr>
              <a:t>Services centraux du Vice Rectorat chargé des Enseignements en Graduation</a:t>
            </a:r>
          </a:p>
          <a:p>
            <a:pPr lvl="0">
              <a:buNone/>
            </a:pPr>
            <a:r>
              <a:rPr lang="fr-FR" dirty="0" smtClean="0">
                <a:solidFill>
                  <a:srgbClr val="FF0000"/>
                </a:solidFill>
              </a:rPr>
              <a:t>- Services de scolarités de la Faculté</a:t>
            </a:r>
          </a:p>
          <a:p>
            <a:pPr>
              <a:buNone/>
            </a:pPr>
            <a:r>
              <a:rPr lang="fr-FR" dirty="0" smtClean="0"/>
              <a:t> </a:t>
            </a:r>
          </a:p>
          <a:p>
            <a:pPr>
              <a:buNone/>
            </a:pPr>
            <a:r>
              <a:rPr lang="fr-FR" dirty="0" smtClean="0"/>
              <a:t>Les services centraux du Vice Rectorat se chargent du transfert des listes des bénéficiaires du Congé Académique, aux Directions des Œuvres Universitaires.</a:t>
            </a:r>
          </a:p>
          <a:p>
            <a:pPr>
              <a:buNone/>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2700" b="1" dirty="0" smtClean="0"/>
              <a:t>Abandon d’études</a:t>
            </a:r>
            <a:r>
              <a:rPr lang="fr-FR" dirty="0" smtClean="0"/>
              <a:t/>
            </a:r>
            <a:br>
              <a:rPr lang="fr-FR" dirty="0" smtClean="0"/>
            </a:br>
            <a:endParaRPr lang="fr-FR" dirty="0"/>
          </a:p>
        </p:txBody>
      </p:sp>
      <p:sp>
        <p:nvSpPr>
          <p:cNvPr id="3" name="Espace réservé du contenu 2"/>
          <p:cNvSpPr>
            <a:spLocks noGrp="1"/>
          </p:cNvSpPr>
          <p:nvPr>
            <p:ph idx="1"/>
          </p:nvPr>
        </p:nvSpPr>
        <p:spPr>
          <a:xfrm>
            <a:off x="457200" y="1643050"/>
            <a:ext cx="8229600" cy="4681550"/>
          </a:xfrm>
        </p:spPr>
        <p:txBody>
          <a:bodyPr>
            <a:normAutofit fontScale="85000" lnSpcReduction="20000"/>
          </a:bodyPr>
          <a:lstStyle/>
          <a:p>
            <a:pPr>
              <a:buNone/>
            </a:pPr>
            <a:r>
              <a:rPr lang="fr-FR" dirty="0" smtClean="0"/>
              <a:t>Un étudiant est déclaré être en abandon d’étude s’il ne se présente à aucune forme d’enseignement (cours, TD, TP, Stages, Séminaires, …) pendant, au moins, un semestre.</a:t>
            </a:r>
          </a:p>
          <a:p>
            <a:pPr>
              <a:buNone/>
            </a:pPr>
            <a:r>
              <a:rPr lang="fr-FR" dirty="0" smtClean="0"/>
              <a:t>L’étudiant ainsi déclaré en abandon d’études est exclu de l’année universitaire.</a:t>
            </a:r>
          </a:p>
          <a:p>
            <a:pPr>
              <a:buNone/>
            </a:pPr>
            <a:r>
              <a:rPr lang="fr-FR" dirty="0" smtClean="0"/>
              <a:t> </a:t>
            </a:r>
          </a:p>
          <a:p>
            <a:pPr>
              <a:buNone/>
            </a:pPr>
            <a:r>
              <a:rPr lang="fr-FR" dirty="0" smtClean="0"/>
              <a:t>La réintégration des étudiants exclus pour abandon d’études ne peut être accordé qu’une seule fois, au cours du cursus universitaire, et ce après étude de dossier, dument justifié, introduit à cet effet.</a:t>
            </a:r>
          </a:p>
          <a:p>
            <a:pPr>
              <a:buNone/>
            </a:pPr>
            <a:r>
              <a:rPr lang="fr-FR" dirty="0" smtClean="0"/>
              <a:t> </a:t>
            </a:r>
          </a:p>
          <a:p>
            <a:pPr>
              <a:buNone/>
            </a:pPr>
            <a:r>
              <a:rPr lang="fr-FR" b="1" u="sng" dirty="0" smtClean="0"/>
              <a:t>Assise réglementaire</a:t>
            </a:r>
            <a:endParaRPr lang="fr-FR" dirty="0" smtClean="0"/>
          </a:p>
          <a:p>
            <a:pPr>
              <a:buNone/>
            </a:pPr>
            <a:r>
              <a:rPr lang="fr-FR" b="1" u="sng" dirty="0" smtClean="0"/>
              <a:t>Arrêté 711 :</a:t>
            </a:r>
            <a:r>
              <a:rPr lang="fr-FR" dirty="0" smtClean="0"/>
              <a:t>		articles 32, 33 et 34</a:t>
            </a:r>
          </a:p>
          <a:p>
            <a:pPr>
              <a:buNone/>
            </a:pPr>
            <a:r>
              <a:rPr lang="fr-FR" dirty="0" smtClean="0"/>
              <a:t>	</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TotalTime>
  <Words>965</Words>
  <Application>Microsoft Office PowerPoint</Application>
  <PresentationFormat>Affichage à l'écran (4:3)</PresentationFormat>
  <Paragraphs>369</Paragraphs>
  <Slides>36</Slides>
  <Notes>1</Notes>
  <HiddenSlides>0</HiddenSlides>
  <MMClips>0</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Débit</vt:lpstr>
      <vt:lpstr>inscriptions</vt:lpstr>
      <vt:lpstr>L’inscription et  ré inscription annuelle de tous les étudiants  </vt:lpstr>
      <vt:lpstr>Inscription des nouveaux Masters</vt:lpstr>
      <vt:lpstr>Diapositive 4</vt:lpstr>
      <vt:lpstr>Le Congé Académique </vt:lpstr>
      <vt:lpstr>Diapositive 6</vt:lpstr>
      <vt:lpstr>Diapositive 7</vt:lpstr>
      <vt:lpstr>Diapositive 8</vt:lpstr>
      <vt:lpstr>Abandon d’études </vt:lpstr>
      <vt:lpstr>Diapositive 10</vt:lpstr>
      <vt:lpstr>Réintégration après abandon des études </vt:lpstr>
      <vt:lpstr>Diapositive 12</vt:lpstr>
      <vt:lpstr>ASSIDUITE </vt:lpstr>
      <vt:lpstr>Diapositive 14</vt:lpstr>
      <vt:lpstr>Diapositive 15</vt:lpstr>
      <vt:lpstr>LES EXAMENS</vt:lpstr>
      <vt:lpstr>Diapositive 17</vt:lpstr>
      <vt:lpstr>Diapositive 18</vt:lpstr>
      <vt:lpstr>Diapositive 19</vt:lpstr>
      <vt:lpstr>Diapositive 20</vt:lpstr>
      <vt:lpstr>Diapositive 21</vt:lpstr>
      <vt:lpstr>Diapositive 22</vt:lpstr>
      <vt:lpstr>Diapositive 23</vt:lpstr>
      <vt:lpstr>Gestion des Contre Corrections </vt:lpstr>
      <vt:lpstr>Diapositive 25</vt:lpstr>
      <vt:lpstr>   Les absences aux examens </vt:lpstr>
      <vt:lpstr>Les délibérations</vt:lpstr>
      <vt:lpstr>Diapositive 28</vt:lpstr>
      <vt:lpstr>Diapositive 29</vt:lpstr>
      <vt:lpstr>Diapositive 30</vt:lpstr>
      <vt:lpstr>Diapositive 31</vt:lpstr>
      <vt:lpstr>Diapositive 32</vt:lpstr>
      <vt:lpstr>Diapositive 33</vt:lpstr>
      <vt:lpstr>DUREES  des ETUDES </vt:lpstr>
      <vt:lpstr>CLASSEMENT  </vt:lpstr>
      <vt:lpstr> ORIENTATION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inscriptions</dc:title>
  <dc:creator>PC-VD</dc:creator>
  <cp:lastModifiedBy>PC-VD</cp:lastModifiedBy>
  <cp:revision>74</cp:revision>
  <dcterms:created xsi:type="dcterms:W3CDTF">2012-10-28T09:07:01Z</dcterms:created>
  <dcterms:modified xsi:type="dcterms:W3CDTF">2012-10-30T08:46:08Z</dcterms:modified>
</cp:coreProperties>
</file>